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64" r:id="rId10"/>
    <p:sldId id="265" r:id="rId11"/>
    <p:sldId id="275" r:id="rId12"/>
    <p:sldId id="267" r:id="rId13"/>
    <p:sldId id="272" r:id="rId14"/>
    <p:sldId id="266" r:id="rId15"/>
    <p:sldId id="274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C3002-2156-43E0-BC4A-9FB649D9BEC0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2DA03-5D6F-42BF-A728-6C44A900A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52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A741-8D49-D043-948A-0EF1C3DFFB1E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99A6-1EE3-A441-8A21-1BEAB094E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8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A741-8D49-D043-948A-0EF1C3DFFB1E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99A6-1EE3-A441-8A21-1BEAB094E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51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A741-8D49-D043-948A-0EF1C3DFFB1E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99A6-1EE3-A441-8A21-1BEAB094E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A741-8D49-D043-948A-0EF1C3DFFB1E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99A6-1EE3-A441-8A21-1BEAB094E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2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A741-8D49-D043-948A-0EF1C3DFFB1E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99A6-1EE3-A441-8A21-1BEAB094E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3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A741-8D49-D043-948A-0EF1C3DFFB1E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99A6-1EE3-A441-8A21-1BEAB094E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7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A741-8D49-D043-948A-0EF1C3DFFB1E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99A6-1EE3-A441-8A21-1BEAB094E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92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A741-8D49-D043-948A-0EF1C3DFFB1E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99A6-1EE3-A441-8A21-1BEAB094E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66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A741-8D49-D043-948A-0EF1C3DFFB1E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99A6-1EE3-A441-8A21-1BEAB094E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6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A741-8D49-D043-948A-0EF1C3DFFB1E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99A6-1EE3-A441-8A21-1BEAB094E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6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A741-8D49-D043-948A-0EF1C3DFFB1E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99A6-1EE3-A441-8A21-1BEAB094E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9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BA741-8D49-D043-948A-0EF1C3DFFB1E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F99A6-1EE3-A441-8A21-1BEAB094E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0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nancial-aid-pp-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03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nancial-aid-pp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9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1733" y="1435950"/>
            <a:ext cx="8585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Trebuchet MS" pitchFamily="34" charset="0"/>
              </a:rPr>
              <a:t>Sample Loan Repayment </a:t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Trebuchet MS" pitchFamily="34" charset="0"/>
              </a:rPr>
            </a:b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Trebuchet MS" pitchFamily="34" charset="0"/>
              </a:rPr>
              <a:t>Fixed Monthly Payments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461077"/>
              </p:ext>
            </p:extLst>
          </p:nvPr>
        </p:nvGraphicFramePr>
        <p:xfrm>
          <a:off x="1657350" y="3071289"/>
          <a:ext cx="5829300" cy="2403475"/>
        </p:xfrm>
        <a:graphic>
          <a:graphicData uri="http://schemas.openxmlformats.org/drawingml/2006/table">
            <a:tbl>
              <a:tblPr firstRow="1" bandRow="1"/>
              <a:tblGrid>
                <a:gridCol w="1943100"/>
                <a:gridCol w="1943100"/>
                <a:gridCol w="1943100"/>
              </a:tblGrid>
              <a:tr h="111337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Loan Debt</a:t>
                      </a:r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Standard Repayment</a:t>
                      </a:r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Extended Repayment</a:t>
                      </a:r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6450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450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</a:t>
                      </a:r>
                      <a:r>
                        <a:rPr lang="en-US" sz="1800" baseline="0" dirty="0" smtClean="0"/>
                        <a:t> 151,725</a:t>
                      </a:r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$ 1,746</a:t>
                      </a:r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$ 1,053</a:t>
                      </a:r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33670" y="5913984"/>
            <a:ext cx="6532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Payments under the Standard 10 year repayment - $ 209,527 Total Payments under the Extended 25 year repayment - $ 315,925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9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nancial-aid-pp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9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1733" y="1435950"/>
            <a:ext cx="8585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Trebuchet MS" pitchFamily="34" charset="0"/>
              </a:rPr>
              <a:t>Sample Loan Repayment </a:t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Trebuchet MS" pitchFamily="34" charset="0"/>
              </a:rPr>
            </a:b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Trebuchet MS" pitchFamily="34" charset="0"/>
              </a:rPr>
              <a:t>Income </a:t>
            </a:r>
            <a:r>
              <a:rPr lang="en-US" sz="4400" kern="0" dirty="0" smtClean="0">
                <a:solidFill>
                  <a:prstClr val="black"/>
                </a:solidFill>
                <a:ea typeface="+mj-ea"/>
                <a:cs typeface="Trebuchet MS" pitchFamily="34" charset="0"/>
              </a:rPr>
              <a:t>Driven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Trebuchet MS" pitchFamily="34" charset="0"/>
              </a:rPr>
              <a:t>Payments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372795"/>
              </p:ext>
            </p:extLst>
          </p:nvPr>
        </p:nvGraphicFramePr>
        <p:xfrm>
          <a:off x="1657350" y="3071289"/>
          <a:ext cx="5829300" cy="2403475"/>
        </p:xfrm>
        <a:graphic>
          <a:graphicData uri="http://schemas.openxmlformats.org/drawingml/2006/table">
            <a:tbl>
              <a:tblPr firstRow="1" bandRow="1"/>
              <a:tblGrid>
                <a:gridCol w="1943100"/>
                <a:gridCol w="1943100"/>
                <a:gridCol w="1943100"/>
              </a:tblGrid>
              <a:tr h="111337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Loan Debt</a:t>
                      </a:r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Income Based Repayment</a:t>
                      </a:r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Pay As You Earn</a:t>
                      </a:r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6450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450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smtClean="0"/>
                        <a:t>$</a:t>
                      </a:r>
                      <a:r>
                        <a:rPr lang="en-US" sz="1800" baseline="0" smtClean="0"/>
                        <a:t> </a:t>
                      </a:r>
                      <a:r>
                        <a:rPr lang="en-US" sz="1800" baseline="0" smtClean="0"/>
                        <a:t>151,725</a:t>
                      </a:r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$ 440.00</a:t>
                      </a:r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$ 293.00</a:t>
                      </a:r>
                      <a:endParaRPr lang="en-US" sz="1800" dirty="0"/>
                    </a:p>
                  </a:txBody>
                  <a:tcPr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33670" y="5762844"/>
            <a:ext cx="6532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Individual counseling appointments are available to help estimate your payments.  You can also use online calculator provided by  AAMC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50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nancial-aid-pp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9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1733" y="1435950"/>
            <a:ext cx="858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Trebuchet MS" pitchFamily="34" charset="0"/>
              </a:rPr>
              <a:t>Average Salary for Residents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3297" y="2985024"/>
            <a:ext cx="51992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92D050"/>
                </a:solidFill>
              </a:rPr>
              <a:t>$ 56,000</a:t>
            </a:r>
            <a:endParaRPr lang="en-US" sz="66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nancial-aid-pp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9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9400" y="1242238"/>
            <a:ext cx="858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Trebuchet MS" pitchFamily="34" charset="0"/>
              </a:rPr>
              <a:t>Amount Available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Trebuchet MS" pitchFamily="34" charset="0"/>
              </a:rPr>
              <a:t> After Loan Payment</a:t>
            </a:r>
            <a:endParaRPr kumimoji="0" lang="en-US" sz="16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282793"/>
              </p:ext>
            </p:extLst>
          </p:nvPr>
        </p:nvGraphicFramePr>
        <p:xfrm>
          <a:off x="1443638" y="2053491"/>
          <a:ext cx="6092951" cy="4264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6627"/>
                <a:gridCol w="2003162"/>
                <a:gridCol w="2003162"/>
              </a:tblGrid>
              <a:tr h="517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Gross Pay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$ 4,307.68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$ 4,307.68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517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Federal Tax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    914.10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    914.10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517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Social Security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     267.08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     267.08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517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Medicare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       62.46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       62.46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517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 Income Tax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     327.22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     327.22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517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Net Pay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  2,736.82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  2,736.82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51783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Loan Payment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  1,746.00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      440.00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59317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Available Income After Loan Payment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     990.82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   2,296.82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01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nancial-aid-pp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96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07366" y="1135559"/>
            <a:ext cx="69524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Trebuchet MS" pitchFamily="34" charset="0"/>
              </a:rPr>
              <a:t>Before Accepting a Loan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8079" y="2221766"/>
            <a:ext cx="83051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Do I need to borrow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How much do I need to borrow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Do I have other resources available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Have I created a budget 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What are my expenses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How many times </a:t>
            </a:r>
            <a:r>
              <a:rPr lang="en-US" sz="3200" smtClean="0"/>
              <a:t>will I go </a:t>
            </a:r>
            <a:r>
              <a:rPr lang="en-US" sz="3200" dirty="0" smtClean="0"/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273559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nancial-aid-pp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96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32947" y="1135559"/>
            <a:ext cx="44052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Trebuchet MS" pitchFamily="34" charset="0"/>
              </a:rPr>
              <a:t>Budget Tool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421647"/>
              </p:ext>
            </p:extLst>
          </p:nvPr>
        </p:nvGraphicFramePr>
        <p:xfrm>
          <a:off x="127223" y="1904996"/>
          <a:ext cx="8945216" cy="4953005"/>
        </p:xfrm>
        <a:graphic>
          <a:graphicData uri="http://schemas.openxmlformats.org/drawingml/2006/table">
            <a:tbl>
              <a:tblPr/>
              <a:tblGrid>
                <a:gridCol w="3635409"/>
                <a:gridCol w="241355"/>
                <a:gridCol w="1689484"/>
                <a:gridCol w="1689484"/>
                <a:gridCol w="1689484"/>
              </a:tblGrid>
              <a:tr h="9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YOUR MONTHLY BUDGET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3194" marR="3194" marT="31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3194" marR="3194" marT="31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</a:p>
                  </a:txBody>
                  <a:tcPr marL="3194" marR="3194" marT="319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INCOME SOURCES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Financial Aid Distribution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Study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Income: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Income: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INCOME-TOTAL lines 1 thru 4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0080"/>
                    </a:solidFill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FIXED EXPENSES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Rent/Mortgage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Renter's or Home Owner's Insurance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Loan Payment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Savings Contributions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 Payment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 Insurance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 Fuel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Parking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Cell Phone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 Security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Cable, Internet, Home Phone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Electricity &amp;/or Gas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Groceries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Wal-Mart/Target(personal items)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Credit Card Payment(s)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Prescriptions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 Care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Other: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Other: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FIXED EXPENSES-Total Lines 6 thru 25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0080"/>
                    </a:solidFill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DISCRETIONARY EXPENSES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 Maintenance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Tithing/Charitable Contributions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Magazine Subscriptions &amp;/or newspapers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Organizational dues or fees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Care: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Hair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Nails &amp; Waxing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Gym Membership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Clothing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Dry Cleaning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Entertainment: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 (airfare, bus, train, car rental)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Dining Out 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CDs / I-Tunes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Movie Rental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Sporting Events, Theatre, Concerts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Other: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 Care: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Insurance Premiums &amp; Co-Pay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Food, Grooming and Toys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(Vet)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Expenses: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Other: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Other: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DISCRETIONARY EXPENSES-Total Lines 27 thru 46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8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EXPENSES-ADD Lines 26 and 47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 SURPLUS (+) OR DEFICIT (-)                                   </a:t>
                      </a:r>
                      <a:r>
                        <a:rPr lang="en-US" sz="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[Subtract </a:t>
                      </a:r>
                      <a:r>
                        <a:rPr lang="en-US" sz="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Line 48 from Line 5]</a:t>
                      </a:r>
                      <a:endParaRPr lang="en-US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4" marR="3194" marT="3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72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nancial-aid-pp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96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5247" y="1996896"/>
            <a:ext cx="7012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dirty="0" smtClean="0">
                <a:cs typeface="Trebuchet MS" pitchFamily="34" charset="0"/>
              </a:rPr>
              <a:t>Financing Your Education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5247" y="3934445"/>
            <a:ext cx="784987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4000" dirty="0">
                <a:solidFill>
                  <a:srgbClr val="404040"/>
                </a:solidFill>
              </a:rPr>
              <a:t>School of </a:t>
            </a:r>
            <a:r>
              <a:rPr lang="en-US" altLang="en-US" sz="4000" dirty="0" smtClean="0">
                <a:solidFill>
                  <a:srgbClr val="404040"/>
                </a:solidFill>
              </a:rPr>
              <a:t>Medicine</a:t>
            </a:r>
            <a:endParaRPr lang="en-US" altLang="en-US" sz="4000" dirty="0">
              <a:solidFill>
                <a:srgbClr val="404040"/>
              </a:solidFill>
            </a:endParaRPr>
          </a:p>
          <a:p>
            <a:pPr algn="ctr">
              <a:spcBef>
                <a:spcPct val="0"/>
              </a:spcBef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Presented by: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Student </a:t>
            </a:r>
            <a:r>
              <a:rPr lang="en-US" dirty="0">
                <a:latin typeface="Arial" pitchFamily="34" charset="0"/>
                <a:cs typeface="Arial" pitchFamily="34" charset="0"/>
              </a:rPr>
              <a:t>Financial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Assistance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9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nancial-aid-pp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96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5247" y="1996896"/>
            <a:ext cx="7012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600" dirty="0" smtClean="0">
                <a:cs typeface="Trebuchet MS" pitchFamily="34" charset="0"/>
              </a:rPr>
              <a:t>Cost of Attendance</a:t>
            </a:r>
            <a:endParaRPr lang="en-US" sz="3600" dirty="0"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101821"/>
              </p:ext>
            </p:extLst>
          </p:nvPr>
        </p:nvGraphicFramePr>
        <p:xfrm>
          <a:off x="657461" y="2932126"/>
          <a:ext cx="7783736" cy="1809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868"/>
                <a:gridCol w="3891868"/>
              </a:tblGrid>
              <a:tr h="64990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Resident</a:t>
                      </a:r>
                      <a:endParaRPr lang="en-US" sz="3600" dirty="0"/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Non Resident</a:t>
                      </a:r>
                      <a:endParaRPr lang="en-US" sz="3200" dirty="0"/>
                    </a:p>
                  </a:txBody>
                  <a:tcPr marT="45694" marB="45694"/>
                </a:tc>
              </a:tr>
              <a:tr h="1160091"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/>
                        <a:t>$ 75,423</a:t>
                      </a:r>
                      <a:endParaRPr lang="en-US" sz="3200" dirty="0"/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/>
                        <a:t>$ 105,657</a:t>
                      </a:r>
                      <a:endParaRPr lang="en-US" sz="3200" dirty="0"/>
                    </a:p>
                  </a:txBody>
                  <a:tcPr marT="45694" marB="4569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35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nancial-aid-pp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96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9113" y="1480062"/>
            <a:ext cx="7012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400" dirty="0">
                <a:solidFill>
                  <a:prstClr val="black"/>
                </a:solidFill>
                <a:ea typeface="+mj-ea"/>
                <a:cs typeface="Trebuchet MS" pitchFamily="34" charset="0"/>
              </a:rPr>
              <a:t>Indirect Cost </a:t>
            </a:r>
            <a:endParaRPr lang="en-US" sz="3600" dirty="0">
              <a:latin typeface="Arial"/>
              <a:cs typeface="Arial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377430"/>
              </p:ext>
            </p:extLst>
          </p:nvPr>
        </p:nvGraphicFramePr>
        <p:xfrm>
          <a:off x="846845" y="2501834"/>
          <a:ext cx="7124700" cy="2865437"/>
        </p:xfrm>
        <a:graphic>
          <a:graphicData uri="http://schemas.openxmlformats.org/drawingml/2006/table">
            <a:tbl>
              <a:tblPr firstRow="1" bandRow="1"/>
              <a:tblGrid>
                <a:gridCol w="2374900"/>
                <a:gridCol w="2374900"/>
                <a:gridCol w="2374900"/>
              </a:tblGrid>
              <a:tr h="37088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Resident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Non Resident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088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Room and</a:t>
                      </a:r>
                      <a:r>
                        <a:rPr lang="en-US" sz="1800" baseline="0" dirty="0" smtClean="0"/>
                        <a:t> Board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$ 26,500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</a:t>
                      </a:r>
                      <a:r>
                        <a:rPr lang="en-US" sz="1800" baseline="0" dirty="0" smtClean="0"/>
                        <a:t> 26,500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8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Transportation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  2,000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 2,000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8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Health Insurance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  3,511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</a:t>
                      </a:r>
                      <a:r>
                        <a:rPr lang="en-US" sz="1800" baseline="0" dirty="0" smtClean="0"/>
                        <a:t>  3,511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8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Books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  1,380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 1,380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4015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Commuting</a:t>
                      </a:r>
                      <a:r>
                        <a:rPr lang="en-US" sz="1800" baseline="0" dirty="0" smtClean="0"/>
                        <a:t> Expense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         0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 1,200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8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$ 33,391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$ 34,591</a:t>
                      </a:r>
                      <a:endParaRPr lang="en-US" sz="1800" dirty="0"/>
                    </a:p>
                  </a:txBody>
                  <a:tcPr marT="45725" marB="45725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989497" y="5729994"/>
            <a:ext cx="69516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Based on living off campus, room and board for Pascault Row and</a:t>
            </a:r>
          </a:p>
          <a:p>
            <a:pPr eaLnBrk="1" hangingPunct="1"/>
            <a:r>
              <a:rPr lang="en-US" dirty="0"/>
              <a:t>with parents are lower.  See SURFS for your individual cost</a:t>
            </a:r>
          </a:p>
        </p:txBody>
      </p:sp>
    </p:spTree>
    <p:extLst>
      <p:ext uri="{BB962C8B-B14F-4D97-AF65-F5344CB8AC3E}">
        <p14:creationId xmlns:p14="http://schemas.microsoft.com/office/powerpoint/2010/main" val="224648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nancial-aid-pp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96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09648" y="1675163"/>
            <a:ext cx="7012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600" dirty="0">
                <a:cs typeface="Trebuchet MS" pitchFamily="34" charset="0"/>
              </a:rPr>
              <a:t>Room and Board</a:t>
            </a:r>
            <a:endParaRPr lang="en-US" sz="3600" dirty="0">
              <a:latin typeface="Arial"/>
              <a:cs typeface="Arial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229735"/>
              </p:ext>
            </p:extLst>
          </p:nvPr>
        </p:nvGraphicFramePr>
        <p:xfrm>
          <a:off x="1009648" y="2625901"/>
          <a:ext cx="7558618" cy="3474996"/>
        </p:xfrm>
        <a:graphic>
          <a:graphicData uri="http://schemas.openxmlformats.org/drawingml/2006/table">
            <a:tbl>
              <a:tblPr firstRow="1" bandRow="1"/>
              <a:tblGrid>
                <a:gridCol w="3779309"/>
                <a:gridCol w="3779309"/>
              </a:tblGrid>
              <a:tr h="49642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Item</a:t>
                      </a:r>
                      <a:endParaRPr lang="en-US" sz="1800" dirty="0"/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 Cost</a:t>
                      </a:r>
                      <a:endParaRPr lang="en-US" sz="1800" dirty="0"/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9642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Rent</a:t>
                      </a:r>
                      <a:endParaRPr lang="en-US" sz="1800" dirty="0"/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$ 1,500</a:t>
                      </a:r>
                      <a:endParaRPr lang="en-US" sz="1800" dirty="0"/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9642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Utilities</a:t>
                      </a:r>
                      <a:endParaRPr lang="en-US" sz="1800" dirty="0"/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   250</a:t>
                      </a:r>
                      <a:endParaRPr lang="en-US" sz="1800" dirty="0"/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9642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Parking</a:t>
                      </a:r>
                      <a:endParaRPr lang="en-US" sz="1800" dirty="0"/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   150</a:t>
                      </a:r>
                      <a:endParaRPr lang="en-US" sz="1800" dirty="0"/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9642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Food</a:t>
                      </a:r>
                      <a:endParaRPr lang="en-US" sz="1800" dirty="0"/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   500</a:t>
                      </a:r>
                      <a:endParaRPr lang="en-US" sz="1800" dirty="0"/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9642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Misc.</a:t>
                      </a:r>
                      <a:endParaRPr lang="en-US" sz="1800" dirty="0"/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   250</a:t>
                      </a:r>
                      <a:endParaRPr lang="en-US" sz="1800" dirty="0"/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9642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/>
                        <a:t>$ 2,650</a:t>
                      </a:r>
                      <a:endParaRPr lang="en-US" sz="1800" dirty="0"/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0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nancial-aid-pp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268" y="-80120"/>
            <a:ext cx="9144000" cy="12496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09648" y="1169560"/>
            <a:ext cx="7558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rebuchet MS" pitchFamily="34" charset="0"/>
              </a:rPr>
              <a:t>Types of Aid Available</a:t>
            </a:r>
            <a:endParaRPr lang="en-US" sz="4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2281" y="2575752"/>
            <a:ext cx="874347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Federal Direct Unsubsidized Stafford Loan</a:t>
            </a:r>
          </a:p>
          <a:p>
            <a:endParaRPr lang="en-US" sz="3200" dirty="0"/>
          </a:p>
          <a:p>
            <a:r>
              <a:rPr lang="en-US" sz="3200" dirty="0" smtClean="0"/>
              <a:t>	Annual Maximum Amount </a:t>
            </a:r>
            <a:r>
              <a:rPr lang="en-US" sz="3200" b="1" dirty="0" smtClean="0"/>
              <a:t>$ 40,500</a:t>
            </a:r>
          </a:p>
          <a:p>
            <a:endParaRPr lang="en-US" sz="3200" dirty="0"/>
          </a:p>
          <a:p>
            <a:r>
              <a:rPr lang="en-US" sz="3200" dirty="0" smtClean="0"/>
              <a:t>	Current Rate – variable and set each July 1</a:t>
            </a:r>
            <a:r>
              <a:rPr lang="en-US" sz="3200" baseline="30000" dirty="0" smtClean="0"/>
              <a:t>st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Aggregate Maximum Amount </a:t>
            </a:r>
            <a:r>
              <a:rPr lang="en-US" sz="3200" b="1" dirty="0" smtClean="0"/>
              <a:t>$ 223,793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114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nancial-aid-pp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268" y="-80120"/>
            <a:ext cx="9144000" cy="1249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90178" y="1320080"/>
            <a:ext cx="64870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rebuchet MS" pitchFamily="34" charset="0"/>
              </a:rPr>
              <a:t>Types of Aid Available</a:t>
            </a:r>
            <a:endParaRPr lang="en-US" sz="4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155" y="2393930"/>
            <a:ext cx="862256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Federal Direct Grad PLUS</a:t>
            </a:r>
          </a:p>
          <a:p>
            <a:endParaRPr lang="en-US" sz="2800" dirty="0"/>
          </a:p>
          <a:p>
            <a:pPr lvl="1"/>
            <a:r>
              <a:rPr lang="en-US" sz="2800" dirty="0"/>
              <a:t>Annual  Maximum </a:t>
            </a:r>
            <a:r>
              <a:rPr lang="en-US" sz="2800" dirty="0" smtClean="0"/>
              <a:t>-</a:t>
            </a:r>
            <a:endParaRPr lang="en-US" sz="2800" dirty="0"/>
          </a:p>
          <a:p>
            <a:pPr lvl="3"/>
            <a:r>
              <a:rPr lang="en-US" sz="2800" i="1" dirty="0" smtClean="0"/>
              <a:t>the </a:t>
            </a:r>
            <a:r>
              <a:rPr lang="en-US" sz="2800" i="1" dirty="0"/>
              <a:t>Institutions calculated Cost of Attendance minus any other financial aid received</a:t>
            </a:r>
          </a:p>
          <a:p>
            <a:pPr lvl="3"/>
            <a:endParaRPr lang="en-US" sz="3600" b="1" i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 Based</a:t>
            </a:r>
          </a:p>
          <a:p>
            <a:pPr lvl="3"/>
            <a:endParaRPr lang="en-US" sz="3600" b="1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r>
              <a:rPr lang="en-US" sz="2800" dirty="0"/>
              <a:t>Interest Rate </a:t>
            </a:r>
            <a:r>
              <a:rPr lang="en-US" sz="2800" dirty="0" smtClean="0"/>
              <a:t>variable and set each July 1st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860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nancial-aid-pp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268" y="-80120"/>
            <a:ext cx="9144000" cy="12496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09648" y="1244412"/>
            <a:ext cx="7558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ea typeface="+mj-ea"/>
                <a:cs typeface="Trebuchet MS" pitchFamily="34" charset="0"/>
              </a:rPr>
              <a:t>Federal Work Study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9154" y="2210574"/>
            <a:ext cx="869057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Need Based Award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Awards are based on the Cost </a:t>
            </a:r>
            <a:r>
              <a:rPr lang="en-US" sz="2800" dirty="0"/>
              <a:t>of Attendance </a:t>
            </a:r>
            <a:r>
              <a:rPr lang="en-US" sz="2800" dirty="0" smtClean="0"/>
              <a:t>minus the Federal Direct Unsubsidized Stafford loan eligibility</a:t>
            </a:r>
          </a:p>
          <a:p>
            <a:pPr lvl="1"/>
            <a:endParaRPr lang="en-US" sz="800" dirty="0"/>
          </a:p>
          <a:p>
            <a:pPr lvl="2"/>
            <a:r>
              <a:rPr lang="en-US" sz="2800" b="1" i="1" dirty="0" smtClean="0"/>
              <a:t>Must </a:t>
            </a:r>
            <a:r>
              <a:rPr lang="en-US" sz="2800" b="1" i="1" dirty="0"/>
              <a:t>complete the FAFSA prior to March 1</a:t>
            </a:r>
            <a:r>
              <a:rPr lang="en-US" sz="2800" b="1" i="1" baseline="30000" dirty="0"/>
              <a:t>st</a:t>
            </a:r>
            <a:endParaRPr lang="en-US" sz="2800" b="1" i="1" dirty="0"/>
          </a:p>
          <a:p>
            <a:pPr lvl="2">
              <a:buFont typeface="Wingdings" panose="05000000000000000000" pitchFamily="2" charset="2"/>
              <a:buChar char="v"/>
            </a:pPr>
            <a:endParaRPr lang="en-US" sz="2800" dirty="0"/>
          </a:p>
          <a:p>
            <a:pPr lvl="3"/>
            <a:r>
              <a:rPr lang="en-US" sz="2400" dirty="0"/>
              <a:t>Funds may be limited and are not guaranteed </a:t>
            </a:r>
            <a:r>
              <a:rPr lang="en-US" sz="2400" dirty="0" smtClean="0"/>
              <a:t>annually</a:t>
            </a:r>
          </a:p>
          <a:p>
            <a:pPr lvl="3"/>
            <a:endParaRPr lang="en-US" sz="800" dirty="0"/>
          </a:p>
          <a:p>
            <a:pPr lvl="3"/>
            <a:r>
              <a:rPr lang="en-US" sz="2400" dirty="0"/>
              <a:t>Students who are awarded can begin work after all required documents have been received but not before mid August</a:t>
            </a:r>
          </a:p>
        </p:txBody>
      </p:sp>
    </p:spTree>
    <p:extLst>
      <p:ext uri="{BB962C8B-B14F-4D97-AF65-F5344CB8AC3E}">
        <p14:creationId xmlns:p14="http://schemas.microsoft.com/office/powerpoint/2010/main" val="92947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nancial-aid-pp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96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69336" y="1520280"/>
            <a:ext cx="45005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Trebuchet MS" pitchFamily="34" charset="0"/>
              </a:rPr>
              <a:t>Average Loan Debt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69336" y="238347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 2018 Graduating Class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501877"/>
            <a:ext cx="89238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UMB Loans:  </a:t>
            </a:r>
            <a:r>
              <a:rPr kumimoji="0" lang="en-US" sz="8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$ </a:t>
            </a:r>
            <a:r>
              <a:rPr kumimoji="0" 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151,725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2134" y="6222137"/>
            <a:ext cx="77554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Average UMB debt – does not include any prior student loan debt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830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646</Words>
  <Application>Microsoft Office PowerPoint</Application>
  <PresentationFormat>On-screen Show (4:3)</PresentationFormat>
  <Paragraphs>421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Maryland, Baltimore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Bower</dc:creator>
  <cp:lastModifiedBy>Scott, Patricia A.</cp:lastModifiedBy>
  <cp:revision>26</cp:revision>
  <cp:lastPrinted>2018-09-12T14:22:04Z</cp:lastPrinted>
  <dcterms:created xsi:type="dcterms:W3CDTF">2016-07-28T15:16:06Z</dcterms:created>
  <dcterms:modified xsi:type="dcterms:W3CDTF">2018-09-18T11:43:40Z</dcterms:modified>
</cp:coreProperties>
</file>