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0" r:id="rId4"/>
    <p:sldId id="271" r:id="rId5"/>
    <p:sldId id="272" r:id="rId6"/>
    <p:sldId id="279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6E6E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7509" autoAdjust="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168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A10A8-31A2-7143-9B7C-EE2E4200DDA2}" type="datetimeFigureOut">
              <a:rPr lang="en-US" smtClean="0"/>
              <a:t>8/20/15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04687-831F-6247-B7DE-7FF0CA8E1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13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D04687-831F-6247-B7DE-7FF0CA8E1E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16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D04687-831F-6247-B7DE-7FF0CA8E1E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89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D04687-831F-6247-B7DE-7FF0CA8E1E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8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7A4B3-F8F7-0C4B-8488-75AAAC4ABD20}" type="datetimeFigureOut">
              <a:rPr lang="en-US" smtClean="0"/>
              <a:pPr/>
              <a:t>8/20/15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A4024-9BE3-154F-A06D-CD2277C0E9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SPA Updates</a:t>
            </a:r>
            <a:br>
              <a:rPr lang="en-US" b="1" dirty="0" smtClean="0"/>
            </a:br>
            <a:r>
              <a:rPr lang="en-US" b="1" dirty="0" smtClean="0"/>
              <a:t>3nd </a:t>
            </a:r>
            <a:r>
              <a:rPr lang="en-US" b="1" dirty="0" smtClean="0"/>
              <a:t>Quarter 2015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August 20, 2015</a:t>
            </a:r>
            <a:endParaRPr lang="en-US" dirty="0" smtClean="0"/>
          </a:p>
          <a:p>
            <a:r>
              <a:rPr lang="en-US" dirty="0" smtClean="0"/>
              <a:t>2:30 – 4:00 pm</a:t>
            </a:r>
          </a:p>
          <a:p>
            <a:r>
              <a:rPr lang="en-US" dirty="0" smtClean="0"/>
              <a:t>SOP N103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AHRQ and CDC public access to research</a:t>
            </a:r>
            <a:endParaRPr lang="en-US" dirty="0" smtClean="0"/>
          </a:p>
          <a:p>
            <a:r>
              <a:rPr lang="en-US" dirty="0" smtClean="0"/>
              <a:t>Subrecipient Commitment Form</a:t>
            </a:r>
            <a:endParaRPr lang="en-US" dirty="0" smtClean="0"/>
          </a:p>
          <a:p>
            <a:r>
              <a:rPr lang="en-US" dirty="0" smtClean="0"/>
              <a:t>New Corporate F&amp;A Rate</a:t>
            </a:r>
            <a:endParaRPr lang="en-US" dirty="0"/>
          </a:p>
          <a:p>
            <a:r>
              <a:rPr lang="en-US" dirty="0" smtClean="0"/>
              <a:t>Reminders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Access to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AHRQ and CDC are now following NIH on the public access to publications from awarded grants/contracts.</a:t>
            </a:r>
          </a:p>
          <a:p>
            <a:r>
              <a:rPr lang="en-US" dirty="0" smtClean="0"/>
              <a:t>Contact HS/HSL to receive training and guidance on the procedures to enter this information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062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Subrecipient Commitment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263" y="1600200"/>
            <a:ext cx="8649369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Required by the new Uniform Guidance Subrecipient monitoring section.</a:t>
            </a:r>
          </a:p>
          <a:p>
            <a:r>
              <a:rPr lang="en-US" dirty="0" smtClean="0"/>
              <a:t>Subrecipient Commitment Form will be loaded onto the SPA website tomorrow 8/221/2015</a:t>
            </a:r>
          </a:p>
          <a:p>
            <a:r>
              <a:rPr lang="en-US" dirty="0" smtClean="0"/>
              <a:t>The form will be required for any proposal that has a subaward included.  </a:t>
            </a:r>
          </a:p>
          <a:p>
            <a:r>
              <a:rPr lang="en-US" dirty="0" smtClean="0"/>
              <a:t>SPA will begin enforcing this on 10/1/2015.  </a:t>
            </a:r>
          </a:p>
          <a:p>
            <a:r>
              <a:rPr lang="en-US" dirty="0" smtClean="0"/>
              <a:t>The form needs to be filled out by the Subrecipient and signed by an authorized official.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957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Corporate F&amp;A rate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Moving forward, we would like to have a two-tier rate structure for corporate sponsored research: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-        40% for Maryland-based companies</a:t>
            </a:r>
          </a:p>
          <a:p>
            <a:pPr marL="0" indent="0">
              <a:buNone/>
            </a:pPr>
            <a:r>
              <a:rPr lang="en-US" dirty="0"/>
              <a:t>-        50% for out-of-state companies</a:t>
            </a:r>
          </a:p>
          <a:p>
            <a:endParaRPr lang="en-US" dirty="0"/>
          </a:p>
          <a:p>
            <a:r>
              <a:rPr lang="en-US" dirty="0"/>
              <a:t>This would be only for new research agreements, not existing contracts.  The F&amp;A rate for Clinical Trials will continue to be 30% for in-state and out-of-state companies. </a:t>
            </a:r>
          </a:p>
        </p:txBody>
      </p:sp>
    </p:spTree>
    <p:extLst>
      <p:ext uri="{BB962C8B-B14F-4D97-AF65-F5344CB8AC3E}">
        <p14:creationId xmlns:p14="http://schemas.microsoft.com/office/powerpoint/2010/main" val="287917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DOD pre applications – be sure to use me as the SPA representative.</a:t>
            </a:r>
          </a:p>
          <a:p>
            <a:pPr lvl="1"/>
            <a:r>
              <a:rPr lang="en-US" sz="2000" dirty="0" smtClean="0"/>
              <a:t>This ensures when a full proposal is submitted, my office can access this proposal for review and editing.</a:t>
            </a:r>
          </a:p>
          <a:p>
            <a:r>
              <a:rPr lang="en-US" sz="2000" dirty="0" smtClean="0"/>
              <a:t>Getting proposals in early…we’ve ran into many problems and proposals are getting submitted well after 5pm.  A few have been rejected for that </a:t>
            </a:r>
            <a:r>
              <a:rPr lang="en-US" sz="2000" smtClean="0"/>
              <a:t>reason.</a:t>
            </a:r>
          </a:p>
          <a:p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815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6" name="Content Placeholder 5" descr="Kid Question.jpg"/>
          <p:cNvPicPr>
            <a:picLocks noGrp="1" noChangeAspect="1"/>
          </p:cNvPicPr>
          <p:nvPr>
            <p:ph idx="1"/>
          </p:nvPr>
        </p:nvPicPr>
        <p:blipFill>
          <a:blip r:embed="rId3"/>
          <a:srcRect l="-40915" r="-40915"/>
          <a:stretch>
            <a:fillRect/>
          </a:stretch>
        </p:blipFill>
        <p:spPr/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Both presentations will be available on SPA and SPAC websites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Thanks for joining us today!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3653</TotalTime>
  <Words>258</Words>
  <Application>Microsoft Macintosh PowerPoint</Application>
  <PresentationFormat>On-screen Show (4:3)</PresentationFormat>
  <Paragraphs>38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SPA Updates 3nd Quarter 2015</vt:lpstr>
      <vt:lpstr>Today’s Agenda</vt:lpstr>
      <vt:lpstr>Public Access to Research</vt:lpstr>
      <vt:lpstr>Subrecipient Commitment Form</vt:lpstr>
      <vt:lpstr>New Corporate F&amp;A rate </vt:lpstr>
      <vt:lpstr>Reminders</vt:lpstr>
      <vt:lpstr>Questions?</vt:lpstr>
      <vt:lpstr>Final Notes</vt:lpstr>
    </vt:vector>
  </TitlesOfParts>
  <Company>Univ of Maryland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 Meol</dc:creator>
  <cp:lastModifiedBy>Dennis Paffrath</cp:lastModifiedBy>
  <cp:revision>155</cp:revision>
  <cp:lastPrinted>2015-02-19T16:43:42Z</cp:lastPrinted>
  <dcterms:created xsi:type="dcterms:W3CDTF">2014-03-12T18:15:57Z</dcterms:created>
  <dcterms:modified xsi:type="dcterms:W3CDTF">2015-08-20T17:10:31Z</dcterms:modified>
</cp:coreProperties>
</file>