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70" r:id="rId4"/>
    <p:sldId id="271" r:id="rId5"/>
    <p:sldId id="274" r:id="rId6"/>
    <p:sldId id="283" r:id="rId7"/>
    <p:sldId id="284" r:id="rId8"/>
    <p:sldId id="285" r:id="rId9"/>
    <p:sldId id="286" r:id="rId10"/>
    <p:sldId id="289" r:id="rId11"/>
    <p:sldId id="287" r:id="rId12"/>
    <p:sldId id="288" r:id="rId13"/>
    <p:sldId id="290" r:id="rId14"/>
    <p:sldId id="282" r:id="rId15"/>
    <p:sldId id="278" r:id="rId16"/>
    <p:sldId id="279" r:id="rId17"/>
    <p:sldId id="280" r:id="rId18"/>
    <p:sldId id="281" r:id="rId19"/>
    <p:sldId id="268" r:id="rId20"/>
    <p:sldId id="26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6E6E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7509" autoAdjust="0"/>
    <p:restoredTop sz="94660"/>
  </p:normalViewPr>
  <p:slideViewPr>
    <p:cSldViewPr snapToGrid="0" snapToObjects="1">
      <p:cViewPr varScale="1">
        <p:scale>
          <a:sx n="121" d="100"/>
          <a:sy n="121" d="100"/>
        </p:scale>
        <p:origin x="-197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2A10A8-31A2-7143-9B7C-EE2E4200DDA2}" type="datetimeFigureOut">
              <a:rPr lang="en-US" smtClean="0"/>
              <a:t>2/19/15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04687-831F-6247-B7DE-7FF0CA8E1ED5}" type="slidenum">
              <a:rPr lang="en-US" smtClean="0"/>
              <a:t>‹#›</a:t>
            </a:fld>
            <a:endParaRPr lang="en-US"/>
          </a:p>
        </p:txBody>
      </p:sp>
    </p:spTree>
    <p:extLst>
      <p:ext uri="{BB962C8B-B14F-4D97-AF65-F5344CB8AC3E}">
        <p14:creationId xmlns:p14="http://schemas.microsoft.com/office/powerpoint/2010/main" val="16526136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D04687-831F-6247-B7DE-7FF0CA8E1ED5}" type="slidenum">
              <a:rPr lang="en-US" smtClean="0"/>
              <a:t>1</a:t>
            </a:fld>
            <a:endParaRPr lang="en-US"/>
          </a:p>
        </p:txBody>
      </p:sp>
    </p:spTree>
    <p:extLst>
      <p:ext uri="{BB962C8B-B14F-4D97-AF65-F5344CB8AC3E}">
        <p14:creationId xmlns:p14="http://schemas.microsoft.com/office/powerpoint/2010/main" val="2418516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D04687-831F-6247-B7DE-7FF0CA8E1ED5}" type="slidenum">
              <a:rPr lang="en-US" smtClean="0"/>
              <a:t>2</a:t>
            </a:fld>
            <a:endParaRPr lang="en-US"/>
          </a:p>
        </p:txBody>
      </p:sp>
    </p:spTree>
    <p:extLst>
      <p:ext uri="{BB962C8B-B14F-4D97-AF65-F5344CB8AC3E}">
        <p14:creationId xmlns:p14="http://schemas.microsoft.com/office/powerpoint/2010/main" val="2036489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D04687-831F-6247-B7DE-7FF0CA8E1ED5}" type="slidenum">
              <a:rPr lang="en-US" smtClean="0"/>
              <a:t>19</a:t>
            </a:fld>
            <a:endParaRPr lang="en-US"/>
          </a:p>
        </p:txBody>
      </p:sp>
    </p:spTree>
    <p:extLst>
      <p:ext uri="{BB962C8B-B14F-4D97-AF65-F5344CB8AC3E}">
        <p14:creationId xmlns:p14="http://schemas.microsoft.com/office/powerpoint/2010/main" val="66628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7A4B3-F8F7-0C4B-8488-75AAAC4ABD20}" type="datetimeFigureOut">
              <a:rPr lang="en-US" smtClean="0"/>
              <a:pPr/>
              <a:t>2/19/15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A4024-9BE3-154F-A06D-CD2277C0E9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rants.nih.gov/grants/guide/notice-files/NOT-OD-15-024.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l-CITSCOEUSReportaProblem@umaryland.ed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SPA Updates</a:t>
            </a:r>
            <a:br>
              <a:rPr lang="en-US" b="1" dirty="0" smtClean="0"/>
            </a:br>
            <a:r>
              <a:rPr lang="en-US" b="1" dirty="0" smtClean="0"/>
              <a:t>1</a:t>
            </a:r>
            <a:r>
              <a:rPr lang="en-US" b="1" baseline="30000" dirty="0" smtClean="0"/>
              <a:t>st</a:t>
            </a:r>
            <a:r>
              <a:rPr lang="en-US" b="1" dirty="0" smtClean="0"/>
              <a:t> Quarter 2015</a:t>
            </a:r>
            <a:endParaRPr lang="en-US" b="1" dirty="0"/>
          </a:p>
        </p:txBody>
      </p:sp>
      <p:sp>
        <p:nvSpPr>
          <p:cNvPr id="3" name="Subtitle 2"/>
          <p:cNvSpPr>
            <a:spLocks noGrp="1"/>
          </p:cNvSpPr>
          <p:nvPr>
            <p:ph type="subTitle" idx="1"/>
          </p:nvPr>
        </p:nvSpPr>
        <p:spPr/>
        <p:txBody>
          <a:bodyPr/>
          <a:lstStyle/>
          <a:p>
            <a:r>
              <a:rPr lang="en-US" dirty="0" smtClean="0"/>
              <a:t>February 19, 2015</a:t>
            </a:r>
            <a:endParaRPr lang="en-US" dirty="0" smtClean="0"/>
          </a:p>
          <a:p>
            <a:r>
              <a:rPr lang="en-US" dirty="0" smtClean="0"/>
              <a:t>2:30 – </a:t>
            </a:r>
            <a:r>
              <a:rPr lang="en-US" dirty="0" smtClean="0"/>
              <a:t>4:</a:t>
            </a:r>
            <a:r>
              <a:rPr lang="en-US" dirty="0" smtClean="0"/>
              <a:t>00 pm</a:t>
            </a:r>
          </a:p>
          <a:p>
            <a:r>
              <a:rPr lang="en-US" dirty="0" smtClean="0"/>
              <a:t>SOP </a:t>
            </a:r>
            <a:r>
              <a:rPr lang="en-US" dirty="0" smtClean="0"/>
              <a:t>N103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Characters in Proposals</a:t>
            </a:r>
            <a:endParaRPr lang="en-US" dirty="0"/>
          </a:p>
        </p:txBody>
      </p:sp>
      <p:sp>
        <p:nvSpPr>
          <p:cNvPr id="3" name="Content Placeholder 2"/>
          <p:cNvSpPr>
            <a:spLocks noGrp="1"/>
          </p:cNvSpPr>
          <p:nvPr>
            <p:ph idx="1"/>
          </p:nvPr>
        </p:nvSpPr>
        <p:spPr/>
        <p:txBody>
          <a:bodyPr>
            <a:normAutofit/>
          </a:bodyPr>
          <a:lstStyle/>
          <a:p>
            <a:r>
              <a:rPr lang="en-US" dirty="0"/>
              <a:t>NIH’s </a:t>
            </a:r>
            <a:r>
              <a:rPr lang="en-US" dirty="0" err="1"/>
              <a:t>eRA</a:t>
            </a:r>
            <a:r>
              <a:rPr lang="en-US" dirty="0"/>
              <a:t> databases were updated to support </a:t>
            </a:r>
            <a:r>
              <a:rPr lang="en-US" dirty="0" smtClean="0"/>
              <a:t>all Unicode characters in May 2014.  As of February 17, 2015, </a:t>
            </a:r>
            <a:r>
              <a:rPr lang="en-US" dirty="0" err="1" smtClean="0"/>
              <a:t>Grants.gov</a:t>
            </a:r>
            <a:r>
              <a:rPr lang="en-US" dirty="0" smtClean="0"/>
              <a:t> will now accept these expanded characters.  Greek and other characters as they appear in the original scientific text attachments are allowable.</a:t>
            </a:r>
          </a:p>
          <a:p>
            <a:r>
              <a:rPr lang="en-US" dirty="0" smtClean="0"/>
              <a:t>Visit   the following Notice for instructions:</a:t>
            </a:r>
          </a:p>
          <a:p>
            <a:pPr lvl="1"/>
            <a:r>
              <a:rPr lang="en-US" dirty="0"/>
              <a:t>NOT-OD-15-058</a:t>
            </a:r>
            <a:endParaRPr lang="en-US" dirty="0"/>
          </a:p>
        </p:txBody>
      </p:sp>
    </p:spTree>
    <p:extLst>
      <p:ext uri="{BB962C8B-B14F-4D97-AF65-F5344CB8AC3E}">
        <p14:creationId xmlns:p14="http://schemas.microsoft.com/office/powerpoint/2010/main" val="2202054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Salary Cap for NIH awards</a:t>
            </a:r>
            <a:endParaRPr lang="en-US" dirty="0"/>
          </a:p>
        </p:txBody>
      </p:sp>
      <p:sp>
        <p:nvSpPr>
          <p:cNvPr id="3" name="Content Placeholder 2"/>
          <p:cNvSpPr>
            <a:spLocks noGrp="1"/>
          </p:cNvSpPr>
          <p:nvPr>
            <p:ph idx="1"/>
          </p:nvPr>
        </p:nvSpPr>
        <p:spPr/>
        <p:txBody>
          <a:bodyPr/>
          <a:lstStyle/>
          <a:p>
            <a:r>
              <a:rPr lang="en-US" dirty="0" smtClean="0"/>
              <a:t>As of January 1, 2015 the new Salary Cap for NIH Awards is $183,300.</a:t>
            </a:r>
          </a:p>
          <a:p>
            <a:pPr marL="0" indent="0">
              <a:buNone/>
            </a:pPr>
            <a:endParaRPr lang="en-US" dirty="0" smtClean="0"/>
          </a:p>
          <a:p>
            <a:pPr lvl="1"/>
            <a:r>
              <a:rPr lang="en-US" dirty="0" smtClean="0"/>
              <a:t>Should be included in all new proposals.</a:t>
            </a:r>
          </a:p>
          <a:p>
            <a:pPr lvl="1"/>
            <a:r>
              <a:rPr lang="en-US" dirty="0" smtClean="0"/>
              <a:t>Inflation to the Salary cap is acceptable, but grants cannot be charged above and beyond the current stated salary cap, even if budgeted unless it changes.</a:t>
            </a:r>
          </a:p>
        </p:txBody>
      </p:sp>
    </p:spTree>
    <p:extLst>
      <p:ext uri="{BB962C8B-B14F-4D97-AF65-F5344CB8AC3E}">
        <p14:creationId xmlns:p14="http://schemas.microsoft.com/office/powerpoint/2010/main" val="4255394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Biographical Sketches</a:t>
            </a:r>
            <a:endParaRPr lang="en-US" dirty="0"/>
          </a:p>
        </p:txBody>
      </p:sp>
      <p:sp>
        <p:nvSpPr>
          <p:cNvPr id="3" name="Content Placeholder 2"/>
          <p:cNvSpPr>
            <a:spLocks noGrp="1"/>
          </p:cNvSpPr>
          <p:nvPr>
            <p:ph idx="1"/>
          </p:nvPr>
        </p:nvSpPr>
        <p:spPr/>
        <p:txBody>
          <a:bodyPr/>
          <a:lstStyle/>
          <a:p>
            <a:r>
              <a:rPr lang="en-US" dirty="0" smtClean="0"/>
              <a:t>The following notice provided details on the changes in the biographical sketches that are included in all NIH proposals.  The required date to use these new procedures is May 25, 2015.</a:t>
            </a:r>
          </a:p>
          <a:p>
            <a:r>
              <a:rPr lang="en-US" b="1" u="sng" dirty="0">
                <a:hlinkClick r:id="rId2"/>
              </a:rPr>
              <a:t>http://grants.nih.gov/grants/guide/notice-files/NOT-OD-15-024.html</a:t>
            </a:r>
            <a:endParaRPr lang="en-US" dirty="0"/>
          </a:p>
        </p:txBody>
      </p:sp>
    </p:spTree>
    <p:extLst>
      <p:ext uri="{BB962C8B-B14F-4D97-AF65-F5344CB8AC3E}">
        <p14:creationId xmlns:p14="http://schemas.microsoft.com/office/powerpoint/2010/main" val="731102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Biographical Sketches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New </a:t>
            </a:r>
            <a:r>
              <a:rPr lang="en-US" dirty="0"/>
              <a:t>format extends the page limit from four to five </a:t>
            </a:r>
            <a:r>
              <a:rPr lang="en-US" dirty="0" smtClean="0"/>
              <a:t>pages</a:t>
            </a:r>
          </a:p>
          <a:p>
            <a:r>
              <a:rPr lang="en-US" dirty="0" smtClean="0"/>
              <a:t>allows </a:t>
            </a:r>
            <a:r>
              <a:rPr lang="en-US" dirty="0"/>
              <a:t>researchers to describe up to five of their most significant contributions to science, along with the historical background that framed their research. </a:t>
            </a:r>
            <a:endParaRPr lang="en-US" dirty="0" smtClean="0"/>
          </a:p>
          <a:p>
            <a:r>
              <a:rPr lang="en-US" dirty="0" smtClean="0"/>
              <a:t>Investigators </a:t>
            </a:r>
            <a:r>
              <a:rPr lang="en-US" dirty="0"/>
              <a:t>can outline the central findings of prior work and the influence of those findings on the investigator’s field. </a:t>
            </a:r>
            <a:endParaRPr lang="en-US" dirty="0" smtClean="0"/>
          </a:p>
          <a:p>
            <a:r>
              <a:rPr lang="en-US" dirty="0" smtClean="0"/>
              <a:t>Investigators </a:t>
            </a:r>
            <a:r>
              <a:rPr lang="en-US" dirty="0"/>
              <a:t>involved in Team Science are provided the opportunity to describe their specific role(s) in the work. Each description can be accompanied by a listing of up to four relevant peer-reviewed publications or other non-publication research products, including audio or video products; patents; data and research materials; databases; educational aids or curricula; instruments or equipment; models; protocols; and software or </a:t>
            </a:r>
            <a:r>
              <a:rPr lang="en-US" dirty="0" err="1"/>
              <a:t>netware</a:t>
            </a:r>
            <a:r>
              <a:rPr lang="en-US" dirty="0"/>
              <a:t> that are relevant to the described contribution. </a:t>
            </a:r>
            <a:endParaRPr lang="en-US" dirty="0" smtClean="0"/>
          </a:p>
          <a:p>
            <a:r>
              <a:rPr lang="en-US" dirty="0" smtClean="0"/>
              <a:t>In </a:t>
            </a:r>
            <a:r>
              <a:rPr lang="en-US" dirty="0"/>
              <a:t>addition to the descriptions of specific contributions and documentation, researchers will be allowed to include a link to a full list of their published work as found in a publicly available digital database </a:t>
            </a:r>
            <a:r>
              <a:rPr lang="en-US" dirty="0" smtClean="0"/>
              <a:t>– </a:t>
            </a:r>
          </a:p>
          <a:p>
            <a:r>
              <a:rPr lang="en-US" dirty="0" smtClean="0"/>
              <a:t>See </a:t>
            </a:r>
            <a:r>
              <a:rPr lang="en-US" dirty="0"/>
              <a:t>more at: http://</a:t>
            </a:r>
            <a:r>
              <a:rPr lang="en-US" dirty="0" err="1"/>
              <a:t>grants.nih.gov</a:t>
            </a:r>
            <a:r>
              <a:rPr lang="en-US" dirty="0"/>
              <a:t>/grants/guide/notice-files/NOT-OD-15-024</a:t>
            </a:r>
            <a:r>
              <a:rPr lang="en-US" dirty="0" smtClean="0"/>
              <a:t>.</a:t>
            </a:r>
            <a:endParaRPr lang="en-US" dirty="0"/>
          </a:p>
        </p:txBody>
      </p:sp>
    </p:spTree>
    <p:extLst>
      <p:ext uri="{BB962C8B-B14F-4D97-AF65-F5344CB8AC3E}">
        <p14:creationId xmlns:p14="http://schemas.microsoft.com/office/powerpoint/2010/main" val="35003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Conflict of Interest (FCOI)</a:t>
            </a:r>
            <a:endParaRPr lang="en-US" dirty="0"/>
          </a:p>
        </p:txBody>
      </p:sp>
      <p:sp>
        <p:nvSpPr>
          <p:cNvPr id="3" name="Content Placeholder 2"/>
          <p:cNvSpPr>
            <a:spLocks noGrp="1"/>
          </p:cNvSpPr>
          <p:nvPr>
            <p:ph idx="1"/>
          </p:nvPr>
        </p:nvSpPr>
        <p:spPr/>
        <p:txBody>
          <a:bodyPr/>
          <a:lstStyle/>
          <a:p>
            <a:r>
              <a:rPr lang="en-US" dirty="0" smtClean="0"/>
              <a:t>Training must take place every 2 years.   </a:t>
            </a:r>
          </a:p>
          <a:p>
            <a:r>
              <a:rPr lang="en-US" dirty="0" smtClean="0"/>
              <a:t>Disclosure must occur annually or as events change.</a:t>
            </a:r>
            <a:endParaRPr lang="en-US" dirty="0"/>
          </a:p>
        </p:txBody>
      </p:sp>
    </p:spTree>
    <p:extLst>
      <p:ext uri="{BB962C8B-B14F-4D97-AF65-F5344CB8AC3E}">
        <p14:creationId xmlns:p14="http://schemas.microsoft.com/office/powerpoint/2010/main" val="1452149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Kuali</a:t>
            </a:r>
            <a:r>
              <a:rPr lang="en-US" dirty="0" smtClean="0"/>
              <a:t> </a:t>
            </a:r>
            <a:r>
              <a:rPr lang="en-US" dirty="0" err="1" smtClean="0"/>
              <a:t>Coeus</a:t>
            </a:r>
            <a:endParaRPr lang="en-US" dirty="0"/>
          </a:p>
        </p:txBody>
      </p:sp>
      <p:sp>
        <p:nvSpPr>
          <p:cNvPr id="3" name="Content Placeholder 2"/>
          <p:cNvSpPr>
            <a:spLocks noGrp="1"/>
          </p:cNvSpPr>
          <p:nvPr>
            <p:ph idx="1"/>
          </p:nvPr>
        </p:nvSpPr>
        <p:spPr/>
        <p:txBody>
          <a:bodyPr/>
          <a:lstStyle/>
          <a:p>
            <a:r>
              <a:rPr lang="en-US" dirty="0" smtClean="0"/>
              <a:t>Subawards/Kuali Coeus and </a:t>
            </a:r>
            <a:r>
              <a:rPr lang="en-US" dirty="0" err="1" smtClean="0"/>
              <a:t>eSuRF</a:t>
            </a:r>
            <a:r>
              <a:rPr lang="en-US" dirty="0" smtClean="0"/>
              <a:t>.</a:t>
            </a:r>
          </a:p>
          <a:p>
            <a:r>
              <a:rPr lang="en-US" dirty="0" smtClean="0"/>
              <a:t>Issue List –Resolved and Ongoing</a:t>
            </a:r>
          </a:p>
          <a:p>
            <a:r>
              <a:rPr lang="en-US" dirty="0" smtClean="0"/>
              <a:t>Has the KC Screen Fully loaded?</a:t>
            </a:r>
          </a:p>
          <a:p>
            <a:endParaRPr lang="en-US" dirty="0"/>
          </a:p>
        </p:txBody>
      </p:sp>
    </p:spTree>
    <p:extLst>
      <p:ext uri="{BB962C8B-B14F-4D97-AF65-F5344CB8AC3E}">
        <p14:creationId xmlns:p14="http://schemas.microsoft.com/office/powerpoint/2010/main" val="4281001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KC – Has the screen fully loaded?</a:t>
            </a:r>
            <a:endParaRPr lang="en-US" dirty="0"/>
          </a:p>
        </p:txBody>
      </p:sp>
      <p:pic>
        <p:nvPicPr>
          <p:cNvPr id="4" name="Content Placeholder 3" descr="Partially Loaded Page.tiff"/>
          <p:cNvPicPr>
            <a:picLocks noGrp="1" noChangeAspect="1"/>
          </p:cNvPicPr>
          <p:nvPr>
            <p:ph idx="1"/>
          </p:nvPr>
        </p:nvPicPr>
        <p:blipFill>
          <a:blip r:embed="rId2">
            <a:extLst>
              <a:ext uri="{28A0092B-C50C-407E-A947-70E740481C1C}">
                <a14:useLocalDpi xmlns:a14="http://schemas.microsoft.com/office/drawing/2010/main" val="0"/>
              </a:ext>
            </a:extLst>
          </a:blip>
          <a:srcRect t="-18285" b="-18285"/>
          <a:stretch>
            <a:fillRect/>
          </a:stretch>
        </p:blipFill>
        <p:spPr/>
      </p:pic>
      <p:sp>
        <p:nvSpPr>
          <p:cNvPr id="5" name="TextBox 4"/>
          <p:cNvSpPr txBox="1"/>
          <p:nvPr/>
        </p:nvSpPr>
        <p:spPr>
          <a:xfrm>
            <a:off x="665238" y="4620382"/>
            <a:ext cx="3035905" cy="1477328"/>
          </a:xfrm>
          <a:prstGeom prst="rect">
            <a:avLst/>
          </a:prstGeom>
          <a:noFill/>
        </p:spPr>
        <p:txBody>
          <a:bodyPr wrap="square" rtlCol="0">
            <a:spAutoFit/>
          </a:bodyPr>
          <a:lstStyle/>
          <a:p>
            <a:r>
              <a:rPr lang="en-US" dirty="0" smtClean="0"/>
              <a:t>See how the page just cuts off mid-panel…</a:t>
            </a:r>
          </a:p>
          <a:p>
            <a:r>
              <a:rPr lang="en-US" dirty="0" smtClean="0"/>
              <a:t>Notice that there are no buttons at the bottom of the screen…</a:t>
            </a:r>
            <a:endParaRPr lang="en-US" dirty="0"/>
          </a:p>
        </p:txBody>
      </p:sp>
      <p:sp>
        <p:nvSpPr>
          <p:cNvPr id="6" name="TextBox 5"/>
          <p:cNvSpPr txBox="1"/>
          <p:nvPr/>
        </p:nvSpPr>
        <p:spPr>
          <a:xfrm>
            <a:off x="4257524" y="4620382"/>
            <a:ext cx="4429276" cy="1661993"/>
          </a:xfrm>
          <a:prstGeom prst="rect">
            <a:avLst/>
          </a:prstGeom>
          <a:noFill/>
        </p:spPr>
        <p:txBody>
          <a:bodyPr wrap="square" rtlCol="0">
            <a:spAutoFit/>
          </a:bodyPr>
          <a:lstStyle/>
          <a:p>
            <a:r>
              <a:rPr lang="en-US" sz="2400" dirty="0" smtClean="0"/>
              <a:t>This screen has NOT fully loaded.</a:t>
            </a:r>
          </a:p>
          <a:p>
            <a:endParaRPr lang="en-US" sz="2400" dirty="0"/>
          </a:p>
          <a:p>
            <a:r>
              <a:rPr lang="en-US" dirty="0" smtClean="0"/>
              <a:t>If you try to move on before it finishes, you can expect to receive an error AND to lock your proposal. </a:t>
            </a:r>
            <a:endParaRPr lang="en-US" dirty="0"/>
          </a:p>
        </p:txBody>
      </p:sp>
    </p:spTree>
    <p:extLst>
      <p:ext uri="{BB962C8B-B14F-4D97-AF65-F5344CB8AC3E}">
        <p14:creationId xmlns:p14="http://schemas.microsoft.com/office/powerpoint/2010/main" val="2272270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KC – Has the screen fully loaded?</a:t>
            </a:r>
          </a:p>
        </p:txBody>
      </p:sp>
      <p:pic>
        <p:nvPicPr>
          <p:cNvPr id="4" name="Content Placeholder 3" descr="Fully Loaded Page.tiff"/>
          <p:cNvPicPr>
            <a:picLocks noGrp="1" noChangeAspect="1"/>
          </p:cNvPicPr>
          <p:nvPr>
            <p:ph idx="1"/>
          </p:nvPr>
        </p:nvPicPr>
        <p:blipFill>
          <a:blip r:embed="rId2">
            <a:extLst>
              <a:ext uri="{28A0092B-C50C-407E-A947-70E740481C1C}">
                <a14:useLocalDpi xmlns:a14="http://schemas.microsoft.com/office/drawing/2010/main" val="0"/>
              </a:ext>
            </a:extLst>
          </a:blip>
          <a:srcRect t="-38797" b="-38797"/>
          <a:stretch>
            <a:fillRect/>
          </a:stretch>
        </p:blipFill>
        <p:spPr/>
      </p:pic>
      <p:sp>
        <p:nvSpPr>
          <p:cNvPr id="5" name="TextBox 4"/>
          <p:cNvSpPr txBox="1"/>
          <p:nvPr/>
        </p:nvSpPr>
        <p:spPr>
          <a:xfrm>
            <a:off x="604762" y="5104190"/>
            <a:ext cx="3737428" cy="1200329"/>
          </a:xfrm>
          <a:prstGeom prst="rect">
            <a:avLst/>
          </a:prstGeom>
          <a:noFill/>
        </p:spPr>
        <p:txBody>
          <a:bodyPr wrap="square" rtlCol="0">
            <a:spAutoFit/>
          </a:bodyPr>
          <a:lstStyle/>
          <a:p>
            <a:r>
              <a:rPr lang="en-US" dirty="0" smtClean="0"/>
              <a:t>Same screen a few seconds later...</a:t>
            </a:r>
          </a:p>
          <a:p>
            <a:endParaRPr lang="en-US" dirty="0" smtClean="0"/>
          </a:p>
          <a:p>
            <a:r>
              <a:rPr lang="en-US" dirty="0" smtClean="0"/>
              <a:t>Panels are fully developed.</a:t>
            </a:r>
          </a:p>
          <a:p>
            <a:r>
              <a:rPr lang="en-US" dirty="0" smtClean="0"/>
              <a:t>Action buttons appear at the bottom. </a:t>
            </a:r>
          </a:p>
        </p:txBody>
      </p:sp>
      <p:sp>
        <p:nvSpPr>
          <p:cNvPr id="6" name="TextBox 5"/>
          <p:cNvSpPr txBox="1"/>
          <p:nvPr/>
        </p:nvSpPr>
        <p:spPr>
          <a:xfrm>
            <a:off x="4874381" y="5213048"/>
            <a:ext cx="4051905" cy="1015663"/>
          </a:xfrm>
          <a:prstGeom prst="rect">
            <a:avLst/>
          </a:prstGeom>
          <a:noFill/>
        </p:spPr>
        <p:txBody>
          <a:bodyPr wrap="square" rtlCol="0">
            <a:spAutoFit/>
          </a:bodyPr>
          <a:lstStyle/>
          <a:p>
            <a:r>
              <a:rPr lang="en-US" sz="2400" dirty="0" smtClean="0"/>
              <a:t>This screen IS fully loaded.</a:t>
            </a:r>
          </a:p>
          <a:p>
            <a:endParaRPr lang="en-US" dirty="0"/>
          </a:p>
          <a:p>
            <a:r>
              <a:rPr lang="en-US" dirty="0" smtClean="0"/>
              <a:t>You can continue with the proposal now.  </a:t>
            </a:r>
            <a:endParaRPr lang="en-US" dirty="0"/>
          </a:p>
        </p:txBody>
      </p:sp>
    </p:spTree>
    <p:extLst>
      <p:ext uri="{BB962C8B-B14F-4D97-AF65-F5344CB8AC3E}">
        <p14:creationId xmlns:p14="http://schemas.microsoft.com/office/powerpoint/2010/main" val="40236796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KC – System is Processing</a:t>
            </a:r>
            <a:endParaRPr lang="en-US" dirty="0"/>
          </a:p>
        </p:txBody>
      </p:sp>
      <p:pic>
        <p:nvPicPr>
          <p:cNvPr id="4" name="Content Placeholder 3" descr="Document Postprocessing Holding.tiff"/>
          <p:cNvPicPr>
            <a:picLocks noGrp="1" noChangeAspect="1"/>
          </p:cNvPicPr>
          <p:nvPr>
            <p:ph idx="1"/>
          </p:nvPr>
        </p:nvPicPr>
        <p:blipFill>
          <a:blip r:embed="rId2">
            <a:extLst>
              <a:ext uri="{28A0092B-C50C-407E-A947-70E740481C1C}">
                <a14:useLocalDpi xmlns:a14="http://schemas.microsoft.com/office/drawing/2010/main" val="0"/>
              </a:ext>
            </a:extLst>
          </a:blip>
          <a:srcRect t="-35384" b="-35384"/>
          <a:stretch>
            <a:fillRect/>
          </a:stretch>
        </p:blipFill>
        <p:spPr/>
      </p:pic>
      <p:sp>
        <p:nvSpPr>
          <p:cNvPr id="5" name="TextBox 4"/>
          <p:cNvSpPr txBox="1"/>
          <p:nvPr/>
        </p:nvSpPr>
        <p:spPr>
          <a:xfrm>
            <a:off x="1100668" y="4136571"/>
            <a:ext cx="7269238" cy="1323439"/>
          </a:xfrm>
          <a:prstGeom prst="rect">
            <a:avLst/>
          </a:prstGeom>
          <a:noFill/>
        </p:spPr>
        <p:txBody>
          <a:bodyPr wrap="square" rtlCol="0">
            <a:spAutoFit/>
          </a:bodyPr>
          <a:lstStyle/>
          <a:p>
            <a:pPr algn="ctr"/>
            <a:r>
              <a:rPr lang="en-US" b="1" dirty="0" smtClean="0"/>
              <a:t>DO NOT TOUCH!  </a:t>
            </a:r>
          </a:p>
          <a:p>
            <a:pPr algn="ctr"/>
            <a:endParaRPr lang="en-US" sz="800" b="1" dirty="0" smtClean="0"/>
          </a:p>
          <a:p>
            <a:pPr algn="ctr"/>
            <a:r>
              <a:rPr lang="en-US" dirty="0" smtClean="0"/>
              <a:t>Be patient. </a:t>
            </a:r>
          </a:p>
          <a:p>
            <a:pPr algn="ctr"/>
            <a:r>
              <a:rPr lang="en-US" dirty="0" smtClean="0"/>
              <a:t>This screen will go away when the system is done with its business.  </a:t>
            </a:r>
          </a:p>
          <a:p>
            <a:pPr algn="ctr"/>
            <a:r>
              <a:rPr lang="en-US" dirty="0" smtClean="0"/>
              <a:t>Clicking on the “Return to Portal” button can cause issues. </a:t>
            </a:r>
            <a:endParaRPr lang="en-US" dirty="0"/>
          </a:p>
        </p:txBody>
      </p:sp>
    </p:spTree>
    <p:extLst>
      <p:ext uri="{BB962C8B-B14F-4D97-AF65-F5344CB8AC3E}">
        <p14:creationId xmlns:p14="http://schemas.microsoft.com/office/powerpoint/2010/main" val="34674158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 name="Content Placeholder 5" descr="Kid Question.jpg"/>
          <p:cNvPicPr>
            <a:picLocks noGrp="1" noChangeAspect="1"/>
          </p:cNvPicPr>
          <p:nvPr>
            <p:ph idx="1"/>
          </p:nvPr>
        </p:nvPicPr>
        <p:blipFill>
          <a:blip r:embed="rId3"/>
          <a:srcRect l="-40915" r="-40915"/>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Today’s Agenda</a:t>
            </a:r>
            <a:endParaRPr lang="en-US" dirty="0"/>
          </a:p>
        </p:txBody>
      </p:sp>
      <p:sp>
        <p:nvSpPr>
          <p:cNvPr id="3" name="Content Placeholder 2"/>
          <p:cNvSpPr>
            <a:spLocks noGrp="1"/>
          </p:cNvSpPr>
          <p:nvPr>
            <p:ph idx="1"/>
          </p:nvPr>
        </p:nvSpPr>
        <p:spPr/>
        <p:txBody>
          <a:bodyPr>
            <a:normAutofit/>
          </a:bodyPr>
          <a:lstStyle/>
          <a:p>
            <a:r>
              <a:rPr lang="en-US" dirty="0" smtClean="0"/>
              <a:t>SPA </a:t>
            </a:r>
            <a:r>
              <a:rPr lang="en-US" dirty="0" smtClean="0"/>
              <a:t>Organization Changes</a:t>
            </a:r>
            <a:endParaRPr lang="en-US" dirty="0" smtClean="0"/>
          </a:p>
          <a:p>
            <a:r>
              <a:rPr lang="en-US" dirty="0" err="1" smtClean="0"/>
              <a:t>Mpowering</a:t>
            </a:r>
            <a:r>
              <a:rPr lang="en-US" dirty="0" smtClean="0"/>
              <a:t> the State</a:t>
            </a:r>
          </a:p>
          <a:p>
            <a:r>
              <a:rPr lang="en-US" dirty="0"/>
              <a:t>NIH Reminders and Announcements</a:t>
            </a:r>
          </a:p>
          <a:p>
            <a:r>
              <a:rPr lang="en-US" dirty="0" smtClean="0"/>
              <a:t>Financial Conflict of </a:t>
            </a:r>
            <a:r>
              <a:rPr lang="en-US" dirty="0" smtClean="0"/>
              <a:t>Interest (</a:t>
            </a:r>
            <a:r>
              <a:rPr lang="en-US" smtClean="0"/>
              <a:t>FCOI)</a:t>
            </a:r>
            <a:endParaRPr lang="en-US" dirty="0" smtClean="0"/>
          </a:p>
          <a:p>
            <a:r>
              <a:rPr lang="en-US" dirty="0" smtClean="0"/>
              <a:t>Kuali </a:t>
            </a:r>
            <a:r>
              <a:rPr lang="en-US" dirty="0" smtClean="0"/>
              <a:t>Coeus Updates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Notes</a:t>
            </a:r>
            <a:endParaRPr lang="en-US" dirty="0"/>
          </a:p>
        </p:txBody>
      </p:sp>
      <p:sp>
        <p:nvSpPr>
          <p:cNvPr id="3" name="Content Placeholder 2"/>
          <p:cNvSpPr>
            <a:spLocks noGrp="1"/>
          </p:cNvSpPr>
          <p:nvPr>
            <p:ph idx="1"/>
          </p:nvPr>
        </p:nvSpPr>
        <p:spPr/>
        <p:txBody>
          <a:bodyPr>
            <a:normAutofit/>
          </a:bodyPr>
          <a:lstStyle/>
          <a:p>
            <a:r>
              <a:rPr lang="en-US" dirty="0" smtClean="0"/>
              <a:t>Both presentations will be available on SPA and SPAC websites</a:t>
            </a:r>
          </a:p>
          <a:p>
            <a:pPr marL="0" indent="0">
              <a:buNone/>
            </a:pPr>
            <a:endParaRPr lang="en-US" dirty="0" smtClean="0"/>
          </a:p>
          <a:p>
            <a:r>
              <a:rPr lang="en-US" dirty="0" smtClean="0"/>
              <a:t>Thanks for joining us today!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 </a:t>
            </a:r>
            <a:r>
              <a:rPr lang="en-US" dirty="0" smtClean="0"/>
              <a:t>Organization</a:t>
            </a:r>
            <a:r>
              <a:rPr lang="en-US" dirty="0" smtClean="0"/>
              <a:t> </a:t>
            </a:r>
            <a:r>
              <a:rPr lang="en-US" dirty="0" smtClean="0"/>
              <a:t>Changes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Currently interviewing</a:t>
            </a:r>
          </a:p>
          <a:p>
            <a:pPr lvl="1"/>
            <a:r>
              <a:rPr lang="en-US" dirty="0" smtClean="0"/>
              <a:t>Four (4) Analyst positions</a:t>
            </a:r>
          </a:p>
          <a:p>
            <a:pPr lvl="1"/>
            <a:r>
              <a:rPr lang="en-US" dirty="0" smtClean="0"/>
              <a:t>Two (2) Award Setup positions</a:t>
            </a:r>
            <a:endParaRPr lang="en-US" dirty="0" smtClean="0"/>
          </a:p>
          <a:p>
            <a:r>
              <a:rPr lang="en-US" dirty="0" smtClean="0"/>
              <a:t>Expected reorganization of teams by May 1</a:t>
            </a:r>
          </a:p>
          <a:p>
            <a:pPr lvl="1"/>
            <a:r>
              <a:rPr lang="en-US" dirty="0"/>
              <a:t>Will still have Team Red, White and Yellow</a:t>
            </a:r>
          </a:p>
          <a:p>
            <a:pPr lvl="1"/>
            <a:r>
              <a:rPr lang="en-US" dirty="0"/>
              <a:t>Team Black will continue on as the proposal development </a:t>
            </a:r>
            <a:r>
              <a:rPr lang="en-US" dirty="0" smtClean="0"/>
              <a:t>team</a:t>
            </a:r>
          </a:p>
          <a:p>
            <a:r>
              <a:rPr lang="en-US" dirty="0" smtClean="0"/>
              <a:t>Each team will consist of:</a:t>
            </a:r>
          </a:p>
          <a:p>
            <a:pPr lvl="1"/>
            <a:r>
              <a:rPr lang="en-US" dirty="0" smtClean="0"/>
              <a:t>Grants team, Contracts team (outgoing subs) and an award setup team</a:t>
            </a:r>
            <a:endParaRPr lang="en-US" dirty="0" smtClean="0"/>
          </a:p>
          <a:p>
            <a:pPr lvl="1"/>
            <a:endParaRPr lang="en-US" dirty="0"/>
          </a:p>
        </p:txBody>
      </p:sp>
    </p:spTree>
    <p:extLst>
      <p:ext uri="{BB962C8B-B14F-4D97-AF65-F5344CB8AC3E}">
        <p14:creationId xmlns:p14="http://schemas.microsoft.com/office/powerpoint/2010/main" val="22696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Mpowering</a:t>
            </a:r>
            <a:r>
              <a:rPr lang="en-US" dirty="0" smtClean="0"/>
              <a:t> the State</a:t>
            </a:r>
            <a:endParaRPr lang="en-US" dirty="0"/>
          </a:p>
        </p:txBody>
      </p:sp>
      <p:sp>
        <p:nvSpPr>
          <p:cNvPr id="3" name="Content Placeholder 2"/>
          <p:cNvSpPr>
            <a:spLocks noGrp="1"/>
          </p:cNvSpPr>
          <p:nvPr>
            <p:ph idx="1"/>
          </p:nvPr>
        </p:nvSpPr>
        <p:spPr/>
        <p:txBody>
          <a:bodyPr/>
          <a:lstStyle/>
          <a:p>
            <a:r>
              <a:rPr lang="en-US" dirty="0" smtClean="0"/>
              <a:t>New Procedures for submitting </a:t>
            </a:r>
            <a:r>
              <a:rPr lang="en-US" dirty="0" err="1" smtClean="0"/>
              <a:t>Mpowering</a:t>
            </a:r>
            <a:r>
              <a:rPr lang="en-US" dirty="0" smtClean="0"/>
              <a:t> the State proposals:</a:t>
            </a:r>
          </a:p>
          <a:p>
            <a:pPr lvl="1"/>
            <a:r>
              <a:rPr lang="en-US" dirty="0" smtClean="0"/>
              <a:t>New Uniform Guidance does not allow for any voluntary cost sharing</a:t>
            </a:r>
          </a:p>
          <a:p>
            <a:pPr lvl="1"/>
            <a:r>
              <a:rPr lang="en-US" dirty="0" smtClean="0"/>
              <a:t>Past proposals waived </a:t>
            </a:r>
            <a:r>
              <a:rPr lang="en-US" dirty="0" smtClean="0"/>
              <a:t>F&amp;A on the first 25K</a:t>
            </a:r>
          </a:p>
          <a:p>
            <a:pPr lvl="1"/>
            <a:r>
              <a:rPr lang="en-US" dirty="0" smtClean="0"/>
              <a:t>No longer allowed, so all proposals must include F&amp;A on the first 25K</a:t>
            </a:r>
          </a:p>
          <a:p>
            <a:pPr lvl="1"/>
            <a:r>
              <a:rPr lang="en-US" dirty="0" err="1" smtClean="0"/>
              <a:t>Mpowering</a:t>
            </a:r>
            <a:r>
              <a:rPr lang="en-US" dirty="0" smtClean="0"/>
              <a:t> Letter of Intent has been changed.</a:t>
            </a:r>
            <a:endParaRPr lang="en-US" dirty="0"/>
          </a:p>
        </p:txBody>
      </p:sp>
    </p:spTree>
    <p:extLst>
      <p:ext uri="{BB962C8B-B14F-4D97-AF65-F5344CB8AC3E}">
        <p14:creationId xmlns:p14="http://schemas.microsoft.com/office/powerpoint/2010/main" val="1892554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NIH </a:t>
            </a:r>
            <a:r>
              <a:rPr lang="en-US" dirty="0" smtClean="0"/>
              <a:t>Reminders and Announcements</a:t>
            </a:r>
            <a:endParaRPr lang="en-US" dirty="0"/>
          </a:p>
        </p:txBody>
      </p:sp>
      <p:sp>
        <p:nvSpPr>
          <p:cNvPr id="3" name="Content Placeholder 2"/>
          <p:cNvSpPr>
            <a:spLocks noGrp="1"/>
          </p:cNvSpPr>
          <p:nvPr>
            <p:ph idx="1"/>
          </p:nvPr>
        </p:nvSpPr>
        <p:spPr>
          <a:xfrm>
            <a:off x="457200" y="1234112"/>
            <a:ext cx="8229600" cy="4936442"/>
          </a:xfrm>
        </p:spPr>
        <p:txBody>
          <a:bodyPr>
            <a:normAutofit/>
          </a:bodyPr>
          <a:lstStyle/>
          <a:p>
            <a:pPr marL="0" indent="0">
              <a:buNone/>
            </a:pPr>
            <a:r>
              <a:rPr lang="en-US" dirty="0"/>
              <a:t> </a:t>
            </a:r>
          </a:p>
          <a:p>
            <a:r>
              <a:rPr lang="en-US" dirty="0" smtClean="0"/>
              <a:t>Zip Code</a:t>
            </a:r>
          </a:p>
          <a:p>
            <a:r>
              <a:rPr lang="en-US" dirty="0" smtClean="0"/>
              <a:t>Assist proposal submission</a:t>
            </a:r>
          </a:p>
          <a:p>
            <a:r>
              <a:rPr lang="en-US" dirty="0" smtClean="0"/>
              <a:t>Special Characters within Proposals</a:t>
            </a:r>
            <a:endParaRPr lang="en-US" dirty="0" smtClean="0"/>
          </a:p>
          <a:p>
            <a:r>
              <a:rPr lang="en-US" dirty="0" smtClean="0"/>
              <a:t>Salary Cap</a:t>
            </a:r>
          </a:p>
          <a:p>
            <a:r>
              <a:rPr lang="en-US" dirty="0" err="1" smtClean="0"/>
              <a:t>Biosketches</a:t>
            </a:r>
            <a:endParaRPr lang="en-US" dirty="0" smtClean="0"/>
          </a:p>
          <a:p>
            <a:endParaRPr lang="en-US" dirty="0"/>
          </a:p>
          <a:p>
            <a:pPr marL="457200" lvl="1" indent="0">
              <a:buNone/>
            </a:pPr>
            <a:endParaRPr lang="en-US" dirty="0" smtClean="0"/>
          </a:p>
          <a:p>
            <a:pPr lvl="1"/>
            <a:endParaRPr lang="en-US" dirty="0"/>
          </a:p>
        </p:txBody>
      </p:sp>
    </p:spTree>
    <p:extLst>
      <p:ext uri="{BB962C8B-B14F-4D97-AF65-F5344CB8AC3E}">
        <p14:creationId xmlns:p14="http://schemas.microsoft.com/office/powerpoint/2010/main" val="699686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a:t>
            </a:r>
            <a:endParaRPr lang="en-US" dirty="0"/>
          </a:p>
        </p:txBody>
      </p:sp>
      <p:sp>
        <p:nvSpPr>
          <p:cNvPr id="3" name="Content Placeholder 2"/>
          <p:cNvSpPr>
            <a:spLocks noGrp="1"/>
          </p:cNvSpPr>
          <p:nvPr>
            <p:ph idx="1"/>
          </p:nvPr>
        </p:nvSpPr>
        <p:spPr/>
        <p:txBody>
          <a:bodyPr/>
          <a:lstStyle/>
          <a:p>
            <a:r>
              <a:rPr lang="en-US" dirty="0" smtClean="0"/>
              <a:t>9 Digit Zip Code for all NIH proposals are required:</a:t>
            </a:r>
          </a:p>
          <a:p>
            <a:pPr lvl="1"/>
            <a:r>
              <a:rPr lang="en-US" dirty="0" smtClean="0"/>
              <a:t>Non UMB Key Personnel – Address Book or within Person Details</a:t>
            </a:r>
          </a:p>
        </p:txBody>
      </p:sp>
      <p:pic>
        <p:nvPicPr>
          <p:cNvPr id="5" name="Picture 4" descr="Key Person.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840" y="4075302"/>
            <a:ext cx="6465993" cy="1837571"/>
          </a:xfrm>
          <a:prstGeom prst="rect">
            <a:avLst/>
          </a:prstGeom>
        </p:spPr>
      </p:pic>
    </p:spTree>
    <p:extLst>
      <p:ext uri="{BB962C8B-B14F-4D97-AF65-F5344CB8AC3E}">
        <p14:creationId xmlns:p14="http://schemas.microsoft.com/office/powerpoint/2010/main" val="271253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Details</a:t>
            </a:r>
            <a:endParaRPr lang="en-US" dirty="0"/>
          </a:p>
        </p:txBody>
      </p:sp>
      <p:pic>
        <p:nvPicPr>
          <p:cNvPr id="4" name="Content Placeholder 3" descr="Key Details.tiff"/>
          <p:cNvPicPr>
            <a:picLocks noGrp="1" noChangeAspect="1"/>
          </p:cNvPicPr>
          <p:nvPr>
            <p:ph idx="1"/>
          </p:nvPr>
        </p:nvPicPr>
        <p:blipFill>
          <a:blip r:embed="rId2">
            <a:extLst>
              <a:ext uri="{28A0092B-C50C-407E-A947-70E740481C1C}">
                <a14:useLocalDpi xmlns:a14="http://schemas.microsoft.com/office/drawing/2010/main" val="0"/>
              </a:ext>
            </a:extLst>
          </a:blip>
          <a:srcRect l="3325" r="3325"/>
          <a:stretch>
            <a:fillRect/>
          </a:stretch>
        </p:blipFill>
        <p:spPr>
          <a:xfrm>
            <a:off x="786801" y="1514588"/>
            <a:ext cx="7614559" cy="4187714"/>
          </a:xfrm>
        </p:spPr>
      </p:pic>
    </p:spTree>
    <p:extLst>
      <p:ext uri="{BB962C8B-B14F-4D97-AF65-F5344CB8AC3E}">
        <p14:creationId xmlns:p14="http://schemas.microsoft.com/office/powerpoint/2010/main" val="119067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a Problem</a:t>
            </a:r>
            <a:endParaRPr lang="en-US" dirty="0"/>
          </a:p>
        </p:txBody>
      </p:sp>
      <p:sp>
        <p:nvSpPr>
          <p:cNvPr id="3" name="Content Placeholder 2"/>
          <p:cNvSpPr>
            <a:spLocks noGrp="1"/>
          </p:cNvSpPr>
          <p:nvPr>
            <p:ph idx="1"/>
          </p:nvPr>
        </p:nvSpPr>
        <p:spPr/>
        <p:txBody>
          <a:bodyPr/>
          <a:lstStyle/>
          <a:p>
            <a:r>
              <a:rPr lang="en-US" dirty="0"/>
              <a:t>submit an email to </a:t>
            </a:r>
            <a:r>
              <a:rPr lang="en-US" sz="2800" u="sng" dirty="0">
                <a:hlinkClick r:id="rId2"/>
              </a:rPr>
              <a:t>dl-CITSCOEUSReportaProblem@</a:t>
            </a:r>
            <a:r>
              <a:rPr lang="en-US" sz="2800" u="sng" dirty="0" smtClean="0">
                <a:hlinkClick r:id="rId2"/>
              </a:rPr>
              <a:t>umaryland.edu</a:t>
            </a:r>
            <a:endParaRPr lang="en-US" sz="2800" u="sng" dirty="0" smtClean="0"/>
          </a:p>
          <a:p>
            <a:endParaRPr lang="en-US" sz="2800" u="sng" dirty="0"/>
          </a:p>
          <a:p>
            <a:r>
              <a:rPr lang="en-US" sz="2800" dirty="0" smtClean="0"/>
              <a:t>Please provide the 4 digit zip code number, if at all possible.</a:t>
            </a:r>
            <a:endParaRPr lang="en-US" sz="2800" dirty="0"/>
          </a:p>
        </p:txBody>
      </p:sp>
    </p:spTree>
    <p:extLst>
      <p:ext uri="{BB962C8B-B14F-4D97-AF65-F5344CB8AC3E}">
        <p14:creationId xmlns:p14="http://schemas.microsoft.com/office/powerpoint/2010/main" val="3315299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 Assist Proposal Preparation</a:t>
            </a:r>
            <a:endParaRPr lang="en-US" dirty="0"/>
          </a:p>
        </p:txBody>
      </p:sp>
      <p:sp>
        <p:nvSpPr>
          <p:cNvPr id="3" name="Content Placeholder 2"/>
          <p:cNvSpPr>
            <a:spLocks noGrp="1"/>
          </p:cNvSpPr>
          <p:nvPr>
            <p:ph idx="1"/>
          </p:nvPr>
        </p:nvSpPr>
        <p:spPr/>
        <p:txBody>
          <a:bodyPr>
            <a:normAutofit/>
          </a:bodyPr>
          <a:lstStyle/>
          <a:p>
            <a:r>
              <a:rPr lang="en-US" dirty="0" smtClean="0"/>
              <a:t>NIH has announced that they will allow a University to submit R21 and R03 proposals via the Assist Proposal Preparation via NIH Commons.</a:t>
            </a:r>
          </a:p>
          <a:p>
            <a:r>
              <a:rPr lang="en-US" dirty="0" smtClean="0"/>
              <a:t>UMB will continue to use Kuali Coeus as the S2S and not this new way of submitting an R03 or R21 proposal.  </a:t>
            </a:r>
          </a:p>
        </p:txBody>
      </p:sp>
    </p:spTree>
    <p:extLst>
      <p:ext uri="{BB962C8B-B14F-4D97-AF65-F5344CB8AC3E}">
        <p14:creationId xmlns:p14="http://schemas.microsoft.com/office/powerpoint/2010/main" val="2364335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3611</TotalTime>
  <Words>865</Words>
  <Application>Microsoft Macintosh PowerPoint</Application>
  <PresentationFormat>On-screen Show (4:3)</PresentationFormat>
  <Paragraphs>98</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SPA Updates 1st Quarter 2015</vt:lpstr>
      <vt:lpstr>Today’s Agenda</vt:lpstr>
      <vt:lpstr>SPA Organization Changes</vt:lpstr>
      <vt:lpstr>Mpowering the State</vt:lpstr>
      <vt:lpstr>NIH Reminders and Announcements</vt:lpstr>
      <vt:lpstr>NIH</vt:lpstr>
      <vt:lpstr>Person Details</vt:lpstr>
      <vt:lpstr>Report a Problem</vt:lpstr>
      <vt:lpstr>NIH Assist Proposal Preparation</vt:lpstr>
      <vt:lpstr>Special Characters in Proposals</vt:lpstr>
      <vt:lpstr>Salary Cap for NIH awards</vt:lpstr>
      <vt:lpstr>Biographical Sketches</vt:lpstr>
      <vt:lpstr>Biographical Sketches</vt:lpstr>
      <vt:lpstr>Financial Conflict of Interest (FCOI)</vt:lpstr>
      <vt:lpstr>Kuali Coeus</vt:lpstr>
      <vt:lpstr>KC – Has the screen fully loaded?</vt:lpstr>
      <vt:lpstr>KC – Has the screen fully loaded?</vt:lpstr>
      <vt:lpstr>KC – System is Processing</vt:lpstr>
      <vt:lpstr>Questions?</vt:lpstr>
      <vt:lpstr>Final Notes</vt:lpstr>
    </vt:vector>
  </TitlesOfParts>
  <Company>Univ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Dennis Paffrath</cp:lastModifiedBy>
  <cp:revision>151</cp:revision>
  <cp:lastPrinted>2015-02-19T16:43:42Z</cp:lastPrinted>
  <dcterms:created xsi:type="dcterms:W3CDTF">2014-03-12T18:15:57Z</dcterms:created>
  <dcterms:modified xsi:type="dcterms:W3CDTF">2015-02-19T17:16:26Z</dcterms:modified>
</cp:coreProperties>
</file>