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70" r:id="rId4"/>
    <p:sldId id="280" r:id="rId5"/>
    <p:sldId id="281" r:id="rId6"/>
    <p:sldId id="282" r:id="rId7"/>
    <p:sldId id="283" r:id="rId8"/>
    <p:sldId id="284" r:id="rId9"/>
    <p:sldId id="271" r:id="rId10"/>
    <p:sldId id="285" r:id="rId11"/>
    <p:sldId id="291" r:id="rId12"/>
    <p:sldId id="290" r:id="rId13"/>
    <p:sldId id="289" r:id="rId14"/>
    <p:sldId id="288" r:id="rId15"/>
    <p:sldId id="287" r:id="rId16"/>
    <p:sldId id="286" r:id="rId17"/>
    <p:sldId id="292" r:id="rId18"/>
    <p:sldId id="293" r:id="rId19"/>
    <p:sldId id="294" r:id="rId20"/>
    <p:sldId id="272" r:id="rId21"/>
    <p:sldId id="295" r:id="rId22"/>
    <p:sldId id="279" r:id="rId23"/>
    <p:sldId id="268" r:id="rId24"/>
    <p:sldId id="2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E6E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7509" autoAdjust="0"/>
    <p:restoredTop sz="94660"/>
  </p:normalViewPr>
  <p:slideViewPr>
    <p:cSldViewPr snapToGrid="0" snapToObjects="1">
      <p:cViewPr varScale="1">
        <p:scale>
          <a:sx n="116" d="100"/>
          <a:sy n="116" d="100"/>
        </p:scale>
        <p:origin x="-28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A10A8-31A2-7143-9B7C-EE2E4200DDA2}" type="datetimeFigureOut">
              <a:rPr lang="en-US" smtClean="0"/>
              <a:t>11/19/15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04687-831F-6247-B7DE-7FF0CA8E1ED5}" type="slidenum">
              <a:rPr lang="en-US" smtClean="0"/>
              <a:t>‹#›</a:t>
            </a:fld>
            <a:endParaRPr lang="en-US"/>
          </a:p>
        </p:txBody>
      </p:sp>
    </p:spTree>
    <p:extLst>
      <p:ext uri="{BB962C8B-B14F-4D97-AF65-F5344CB8AC3E}">
        <p14:creationId xmlns:p14="http://schemas.microsoft.com/office/powerpoint/2010/main" val="16526136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1</a:t>
            </a:fld>
            <a:endParaRPr lang="en-US"/>
          </a:p>
        </p:txBody>
      </p:sp>
    </p:spTree>
    <p:extLst>
      <p:ext uri="{BB962C8B-B14F-4D97-AF65-F5344CB8AC3E}">
        <p14:creationId xmlns:p14="http://schemas.microsoft.com/office/powerpoint/2010/main" val="241851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2</a:t>
            </a:fld>
            <a:endParaRPr lang="en-US"/>
          </a:p>
        </p:txBody>
      </p:sp>
    </p:spTree>
    <p:extLst>
      <p:ext uri="{BB962C8B-B14F-4D97-AF65-F5344CB8AC3E}">
        <p14:creationId xmlns:p14="http://schemas.microsoft.com/office/powerpoint/2010/main" val="203648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23</a:t>
            </a:fld>
            <a:endParaRPr lang="en-US"/>
          </a:p>
        </p:txBody>
      </p:sp>
    </p:spTree>
    <p:extLst>
      <p:ext uri="{BB962C8B-B14F-4D97-AF65-F5344CB8AC3E}">
        <p14:creationId xmlns:p14="http://schemas.microsoft.com/office/powerpoint/2010/main" val="6662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A4B3-F8F7-0C4B-8488-75AAAC4ABD20}" type="datetimeFigureOut">
              <a:rPr lang="en-US" smtClean="0"/>
              <a:pPr/>
              <a:t>11/19/15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maryland.edu/procedures/research/sponsored-project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SPA Updates</a:t>
            </a:r>
            <a:br>
              <a:rPr lang="en-US" b="1" dirty="0" smtClean="0"/>
            </a:br>
            <a:r>
              <a:rPr lang="en-US" b="1" dirty="0" smtClean="0"/>
              <a:t>4th Quarter 2015</a:t>
            </a:r>
            <a:endParaRPr lang="en-US" b="1" dirty="0"/>
          </a:p>
        </p:txBody>
      </p:sp>
      <p:sp>
        <p:nvSpPr>
          <p:cNvPr id="3" name="Subtitle 2"/>
          <p:cNvSpPr>
            <a:spLocks noGrp="1"/>
          </p:cNvSpPr>
          <p:nvPr>
            <p:ph type="subTitle" idx="1"/>
          </p:nvPr>
        </p:nvSpPr>
        <p:spPr/>
        <p:txBody>
          <a:bodyPr/>
          <a:lstStyle/>
          <a:p>
            <a:r>
              <a:rPr lang="en-US" dirty="0" smtClean="0"/>
              <a:t>November 19, 2015</a:t>
            </a:r>
          </a:p>
          <a:p>
            <a:r>
              <a:rPr lang="en-US" dirty="0" smtClean="0"/>
              <a:t>2:30 – 4:00 pm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Proposal Development</a:t>
            </a:r>
            <a:endParaRPr lang="en-US" dirty="0"/>
          </a:p>
        </p:txBody>
      </p:sp>
      <p:pic>
        <p:nvPicPr>
          <p:cNvPr id="4" name="Content Placeholder 3" descr="Cost Share 1.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26770" b="-80970"/>
          <a:stretch/>
        </p:blipFill>
        <p:spPr/>
      </p:pic>
    </p:spTree>
    <p:extLst>
      <p:ext uri="{BB962C8B-B14F-4D97-AF65-F5344CB8AC3E}">
        <p14:creationId xmlns:p14="http://schemas.microsoft.com/office/powerpoint/2010/main" val="32541554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the Salary Cap Question</a:t>
            </a:r>
            <a:endParaRPr lang="en-US" dirty="0"/>
          </a:p>
        </p:txBody>
      </p:sp>
      <p:pic>
        <p:nvPicPr>
          <p:cNvPr id="4" name="Content Placeholder 3" descr="Cost Share 2.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352" t="-93648" b="-371228"/>
          <a:stretch/>
        </p:blipFill>
        <p:spPr/>
      </p:pic>
    </p:spTree>
    <p:extLst>
      <p:ext uri="{BB962C8B-B14F-4D97-AF65-F5344CB8AC3E}">
        <p14:creationId xmlns:p14="http://schemas.microsoft.com/office/powerpoint/2010/main" val="18997606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Share Details in Budget</a:t>
            </a:r>
            <a:endParaRPr lang="en-US" dirty="0"/>
          </a:p>
        </p:txBody>
      </p:sp>
      <p:pic>
        <p:nvPicPr>
          <p:cNvPr id="4" name="Content Placeholder 3" descr="Cost Share 3.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653" t="-4249" r="-1" b="1"/>
          <a:stretch/>
        </p:blipFill>
        <p:spPr/>
      </p:pic>
    </p:spTree>
    <p:extLst>
      <p:ext uri="{BB962C8B-B14F-4D97-AF65-F5344CB8AC3E}">
        <p14:creationId xmlns:p14="http://schemas.microsoft.com/office/powerpoint/2010/main" val="41191088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 the Salary Cap documentation</a:t>
            </a:r>
            <a:endParaRPr lang="en-US" dirty="0"/>
          </a:p>
        </p:txBody>
      </p:sp>
      <p:pic>
        <p:nvPicPr>
          <p:cNvPr id="4" name="Content Placeholder 3" descr="Cost Share 4.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30665" t="7355" r="46172" b="-21336"/>
          <a:stretch/>
        </p:blipFill>
        <p:spPr>
          <a:xfrm>
            <a:off x="588571" y="1709687"/>
            <a:ext cx="8229600" cy="4525963"/>
          </a:xfrm>
        </p:spPr>
      </p:pic>
    </p:spTree>
    <p:extLst>
      <p:ext uri="{BB962C8B-B14F-4D97-AF65-F5344CB8AC3E}">
        <p14:creationId xmlns:p14="http://schemas.microsoft.com/office/powerpoint/2010/main" val="42485321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Personnel details</a:t>
            </a:r>
            <a:endParaRPr lang="en-US" dirty="0"/>
          </a:p>
        </p:txBody>
      </p:sp>
      <p:pic>
        <p:nvPicPr>
          <p:cNvPr id="4" name="Content Placeholder 3" descr="Cost Share 5.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4848" b="-15578"/>
          <a:stretch/>
        </p:blipFill>
        <p:spPr/>
      </p:pic>
    </p:spTree>
    <p:extLst>
      <p:ext uri="{BB962C8B-B14F-4D97-AF65-F5344CB8AC3E}">
        <p14:creationId xmlns:p14="http://schemas.microsoft.com/office/powerpoint/2010/main" val="15698871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Other Types of Cost Sharing</a:t>
            </a:r>
            <a:endParaRPr lang="en-US" dirty="0"/>
          </a:p>
        </p:txBody>
      </p:sp>
      <p:pic>
        <p:nvPicPr>
          <p:cNvPr id="4" name="Content Placeholder 3" descr="Cost Share 6.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1095" b="-24053"/>
          <a:stretch/>
        </p:blipFill>
        <p:spPr/>
      </p:pic>
    </p:spTree>
    <p:extLst>
      <p:ext uri="{BB962C8B-B14F-4D97-AF65-F5344CB8AC3E}">
        <p14:creationId xmlns:p14="http://schemas.microsoft.com/office/powerpoint/2010/main" val="39428751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Cost Sharing</a:t>
            </a:r>
            <a:endParaRPr lang="en-US" dirty="0"/>
          </a:p>
        </p:txBody>
      </p:sp>
      <p:pic>
        <p:nvPicPr>
          <p:cNvPr id="4" name="Content Placeholder 3" descr="Cost Share 7.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4512" b="1"/>
          <a:stretch/>
        </p:blipFill>
        <p:spPr/>
      </p:pic>
    </p:spTree>
    <p:extLst>
      <p:ext uri="{BB962C8B-B14F-4D97-AF65-F5344CB8AC3E}">
        <p14:creationId xmlns:p14="http://schemas.microsoft.com/office/powerpoint/2010/main" val="42079638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Sharing Account documentation</a:t>
            </a:r>
            <a:endParaRPr lang="en-US" dirty="0"/>
          </a:p>
        </p:txBody>
      </p:sp>
      <p:pic>
        <p:nvPicPr>
          <p:cNvPr id="4" name="Content Placeholder 3" descr="Cost Share 8.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7339" r="14681" b="-2440"/>
          <a:stretch/>
        </p:blipFill>
        <p:spPr/>
      </p:pic>
    </p:spTree>
    <p:extLst>
      <p:ext uri="{BB962C8B-B14F-4D97-AF65-F5344CB8AC3E}">
        <p14:creationId xmlns:p14="http://schemas.microsoft.com/office/powerpoint/2010/main" val="28671994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Yearly Distribution with PD</a:t>
            </a:r>
            <a:endParaRPr lang="en-US" dirty="0"/>
          </a:p>
        </p:txBody>
      </p:sp>
      <p:pic>
        <p:nvPicPr>
          <p:cNvPr id="4" name="Content Placeholder 3" descr="Cost Share 9.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3476" b="-9958"/>
          <a:stretch/>
        </p:blipFill>
        <p:spPr>
          <a:xfrm>
            <a:off x="457200" y="1600200"/>
            <a:ext cx="8229600" cy="4525963"/>
          </a:xfrm>
        </p:spPr>
      </p:pic>
    </p:spTree>
    <p:extLst>
      <p:ext uri="{BB962C8B-B14F-4D97-AF65-F5344CB8AC3E}">
        <p14:creationId xmlns:p14="http://schemas.microsoft.com/office/powerpoint/2010/main" val="17524013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SPAs responsibility in KC IP</a:t>
            </a:r>
            <a:endParaRPr lang="en-US" dirty="0"/>
          </a:p>
        </p:txBody>
      </p:sp>
      <p:pic>
        <p:nvPicPr>
          <p:cNvPr id="4" name="Content Placeholder 3" descr="Cost Share 10.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2940" b="-8320"/>
          <a:stretch/>
        </p:blipFill>
        <p:spPr/>
      </p:pic>
    </p:spTree>
    <p:extLst>
      <p:ext uri="{BB962C8B-B14F-4D97-AF65-F5344CB8AC3E}">
        <p14:creationId xmlns:p14="http://schemas.microsoft.com/office/powerpoint/2010/main" val="10619391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r>
              <a:rPr lang="en-US" dirty="0" smtClean="0"/>
              <a:t>KC Negotiations Module</a:t>
            </a:r>
          </a:p>
          <a:p>
            <a:r>
              <a:rPr lang="en-US" dirty="0" smtClean="0"/>
              <a:t>Cost Sharing in Kuali Coeus</a:t>
            </a:r>
          </a:p>
          <a:p>
            <a:r>
              <a:rPr lang="en-US" dirty="0" smtClean="0"/>
              <a:t>Procedures </a:t>
            </a:r>
            <a:r>
              <a:rPr lang="en-US" dirty="0" smtClean="0"/>
              <a:t>Library</a:t>
            </a:r>
          </a:p>
          <a:p>
            <a:r>
              <a:rPr lang="en-US" dirty="0" err="1" smtClean="0"/>
              <a:t>eSuRF</a:t>
            </a:r>
            <a:endParaRPr lang="en-US" dirty="0"/>
          </a:p>
          <a:p>
            <a:r>
              <a:rPr lang="en-US" dirty="0" smtClean="0"/>
              <a:t>Reminders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Library</a:t>
            </a:r>
            <a:endParaRPr lang="en-US" dirty="0"/>
          </a:p>
        </p:txBody>
      </p:sp>
      <p:sp>
        <p:nvSpPr>
          <p:cNvPr id="3" name="Content Placeholder 2"/>
          <p:cNvSpPr>
            <a:spLocks noGrp="1"/>
          </p:cNvSpPr>
          <p:nvPr>
            <p:ph idx="1"/>
          </p:nvPr>
        </p:nvSpPr>
        <p:spPr/>
        <p:txBody>
          <a:bodyPr>
            <a:normAutofit/>
          </a:bodyPr>
          <a:lstStyle/>
          <a:p>
            <a:r>
              <a:rPr lang="en-US" dirty="0" smtClean="0"/>
              <a:t>SPA’s procedures have been placed in the University’s central location.  See link below:</a:t>
            </a:r>
          </a:p>
          <a:p>
            <a:pPr marL="0" indent="0">
              <a:buNone/>
            </a:pPr>
            <a:endParaRPr lang="en-US" dirty="0" smtClean="0"/>
          </a:p>
          <a:p>
            <a:pPr marL="0" indent="0">
              <a:buNone/>
            </a:pPr>
            <a:r>
              <a:rPr lang="en-US" dirty="0" smtClean="0">
                <a:hlinkClick r:id="rId2"/>
              </a:rPr>
              <a:t>http</a:t>
            </a:r>
            <a:r>
              <a:rPr lang="en-US" dirty="0">
                <a:hlinkClick r:id="rId2"/>
              </a:rPr>
              <a:t>://www.umaryland.edu/procedures/research/sponsored-</a:t>
            </a:r>
            <a:r>
              <a:rPr lang="en-US" dirty="0" smtClean="0">
                <a:hlinkClick r:id="rId2"/>
              </a:rPr>
              <a:t>projects/</a:t>
            </a:r>
            <a:r>
              <a:rPr lang="en-US" dirty="0" smtClean="0"/>
              <a:t> </a:t>
            </a:r>
            <a:endParaRPr lang="en-US" dirty="0"/>
          </a:p>
        </p:txBody>
      </p:sp>
    </p:spTree>
    <p:extLst>
      <p:ext uri="{BB962C8B-B14F-4D97-AF65-F5344CB8AC3E}">
        <p14:creationId xmlns:p14="http://schemas.microsoft.com/office/powerpoint/2010/main" val="28791797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eSuRF</a:t>
            </a:r>
            <a:endParaRPr lang="en-US" dirty="0"/>
          </a:p>
        </p:txBody>
      </p:sp>
      <p:sp>
        <p:nvSpPr>
          <p:cNvPr id="3" name="Content Placeholder 2"/>
          <p:cNvSpPr>
            <a:spLocks noGrp="1"/>
          </p:cNvSpPr>
          <p:nvPr>
            <p:ph idx="1"/>
          </p:nvPr>
        </p:nvSpPr>
        <p:spPr/>
        <p:txBody>
          <a:bodyPr/>
          <a:lstStyle/>
          <a:p>
            <a:r>
              <a:rPr lang="en-US" dirty="0"/>
              <a:t>Will no longer be used as of 12/31/2015</a:t>
            </a:r>
          </a:p>
          <a:p>
            <a:r>
              <a:rPr lang="en-US" dirty="0"/>
              <a:t>A interim web submission page will be in place beginning January 4, 2016.</a:t>
            </a:r>
          </a:p>
          <a:p>
            <a:r>
              <a:rPr lang="en-US" dirty="0"/>
              <a:t>Currently working with CITS to rewrite the KC code to have the ability to use KC to route the notification to SPA and have the PI, electronically approve this notification.</a:t>
            </a:r>
          </a:p>
        </p:txBody>
      </p:sp>
    </p:spTree>
    <p:extLst>
      <p:ext uri="{BB962C8B-B14F-4D97-AF65-F5344CB8AC3E}">
        <p14:creationId xmlns:p14="http://schemas.microsoft.com/office/powerpoint/2010/main" val="306280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sz="2400" dirty="0" smtClean="0"/>
              <a:t>Subrecipient Commitment Form</a:t>
            </a:r>
          </a:p>
          <a:p>
            <a:pPr marL="0" indent="0">
              <a:buNone/>
            </a:pPr>
            <a:endParaRPr lang="en-US" sz="2400" dirty="0" smtClean="0"/>
          </a:p>
          <a:p>
            <a:r>
              <a:rPr lang="en-US" sz="2400" dirty="0" smtClean="0"/>
              <a:t>DOD Applications – choose Dennis Paffrath as the University Representative called the business official (BO) and make sure your PIs choose “Maryland, University of, Baltimore”  (We are trying to get the other names deleted)</a:t>
            </a:r>
          </a:p>
          <a:p>
            <a:pPr marL="0" indent="0">
              <a:buNone/>
            </a:pPr>
            <a:endParaRPr lang="en-US" sz="2400" dirty="0" smtClean="0"/>
          </a:p>
          <a:p>
            <a:r>
              <a:rPr lang="en-US" sz="2400" dirty="0" smtClean="0"/>
              <a:t>Getting your Proposals in early</a:t>
            </a:r>
          </a:p>
          <a:p>
            <a:endParaRPr lang="en-US" sz="2000" dirty="0" smtClean="0"/>
          </a:p>
          <a:p>
            <a:endParaRPr lang="en-US" sz="2000" dirty="0" smtClean="0"/>
          </a:p>
          <a:p>
            <a:endParaRPr lang="en-US" sz="2000" dirty="0" smtClean="0"/>
          </a:p>
          <a:p>
            <a:endParaRPr lang="en-US" dirty="0" smtClean="0"/>
          </a:p>
          <a:p>
            <a:endParaRPr lang="en-US" dirty="0"/>
          </a:p>
        </p:txBody>
      </p:sp>
    </p:spTree>
    <p:extLst>
      <p:ext uri="{BB962C8B-B14F-4D97-AF65-F5344CB8AC3E}">
        <p14:creationId xmlns:p14="http://schemas.microsoft.com/office/powerpoint/2010/main" val="29848158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Kid Question.jpg"/>
          <p:cNvPicPr>
            <a:picLocks noGrp="1" noChangeAspect="1"/>
          </p:cNvPicPr>
          <p:nvPr>
            <p:ph idx="1"/>
          </p:nvPr>
        </p:nvPicPr>
        <p:blipFill>
          <a:blip r:embed="rId3"/>
          <a:srcRect l="-40915" r="-4091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a:t>
            </a:r>
            <a:endParaRPr lang="en-US" dirty="0"/>
          </a:p>
        </p:txBody>
      </p:sp>
      <p:sp>
        <p:nvSpPr>
          <p:cNvPr id="3" name="Content Placeholder 2"/>
          <p:cNvSpPr>
            <a:spLocks noGrp="1"/>
          </p:cNvSpPr>
          <p:nvPr>
            <p:ph idx="1"/>
          </p:nvPr>
        </p:nvSpPr>
        <p:spPr/>
        <p:txBody>
          <a:bodyPr>
            <a:normAutofit/>
          </a:bodyPr>
          <a:lstStyle/>
          <a:p>
            <a:r>
              <a:rPr lang="en-US" dirty="0" smtClean="0"/>
              <a:t>Both presentations will be available on SPA and SPAC websites</a:t>
            </a:r>
          </a:p>
          <a:p>
            <a:pPr marL="0" indent="0">
              <a:buNone/>
            </a:pPr>
            <a:endParaRPr lang="en-US" dirty="0" smtClean="0"/>
          </a:p>
          <a:p>
            <a:r>
              <a:rPr lang="en-US" dirty="0" smtClean="0"/>
              <a:t>Thanks for joining us today!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Negotiations Module</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ccess the Negotiations Module to determine if SPA has submitted your award to SPAC for award set up in eUMB</a:t>
            </a:r>
          </a:p>
        </p:txBody>
      </p:sp>
      <p:pic>
        <p:nvPicPr>
          <p:cNvPr id="4" name="Picture 3" descr="Negotiations 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520" y="3258768"/>
            <a:ext cx="3762381" cy="3437751"/>
          </a:xfrm>
          <a:prstGeom prst="rect">
            <a:avLst/>
          </a:prstGeom>
        </p:spPr>
      </p:pic>
    </p:spTree>
    <p:extLst>
      <p:ext uri="{BB962C8B-B14F-4D97-AF65-F5344CB8AC3E}">
        <p14:creationId xmlns:p14="http://schemas.microsoft.com/office/powerpoint/2010/main" val="41206229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in PIs Name</a:t>
            </a:r>
            <a:endParaRPr lang="en-US" dirty="0"/>
          </a:p>
        </p:txBody>
      </p:sp>
      <p:pic>
        <p:nvPicPr>
          <p:cNvPr id="8" name="Content Placeholder 7" descr="Negotiations 3.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3866" r="-1"/>
          <a:stretch/>
        </p:blipFill>
        <p:spPr/>
      </p:pic>
    </p:spTree>
    <p:extLst>
      <p:ext uri="{BB962C8B-B14F-4D97-AF65-F5344CB8AC3E}">
        <p14:creationId xmlns:p14="http://schemas.microsoft.com/office/powerpoint/2010/main" val="777720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the record</a:t>
            </a:r>
            <a:endParaRPr lang="en-US" dirty="0"/>
          </a:p>
        </p:txBody>
      </p:sp>
      <p:pic>
        <p:nvPicPr>
          <p:cNvPr id="4" name="Content Placeholder 3" descr="Negotiations 4.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926" t="-8149" b="-8623"/>
          <a:stretch/>
        </p:blipFill>
        <p:spPr/>
      </p:pic>
    </p:spTree>
    <p:extLst>
      <p:ext uri="{BB962C8B-B14F-4D97-AF65-F5344CB8AC3E}">
        <p14:creationId xmlns:p14="http://schemas.microsoft.com/office/powerpoint/2010/main" val="1225991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Record overview</a:t>
            </a:r>
            <a:endParaRPr lang="en-US" dirty="0"/>
          </a:p>
        </p:txBody>
      </p:sp>
      <p:pic>
        <p:nvPicPr>
          <p:cNvPr id="4" name="Content Placeholder 3" descr="Negotiations 5.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 t="-9316" r="-503" b="-11407"/>
          <a:stretch/>
        </p:blipFill>
        <p:spPr/>
      </p:pic>
    </p:spTree>
    <p:extLst>
      <p:ext uri="{BB962C8B-B14F-4D97-AF65-F5344CB8AC3E}">
        <p14:creationId xmlns:p14="http://schemas.microsoft.com/office/powerpoint/2010/main" val="27136174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Attributes</a:t>
            </a:r>
            <a:endParaRPr lang="en-US" dirty="0"/>
          </a:p>
        </p:txBody>
      </p:sp>
      <p:pic>
        <p:nvPicPr>
          <p:cNvPr id="4" name="Content Placeholder 3" descr="Negotiations 6.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798" t="-41977" r="58589" b="-65113"/>
          <a:stretch/>
        </p:blipFill>
        <p:spPr/>
      </p:pic>
    </p:spTree>
    <p:extLst>
      <p:ext uri="{BB962C8B-B14F-4D97-AF65-F5344CB8AC3E}">
        <p14:creationId xmlns:p14="http://schemas.microsoft.com/office/powerpoint/2010/main" val="11199063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Activities/Location History</a:t>
            </a:r>
            <a:endParaRPr lang="en-US" dirty="0"/>
          </a:p>
        </p:txBody>
      </p:sp>
      <p:pic>
        <p:nvPicPr>
          <p:cNvPr id="4" name="Content Placeholder 3" descr="Negotiations 7.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22643" r="-2208" b="-46602"/>
          <a:stretch/>
        </p:blipFill>
        <p:spPr>
          <a:xfrm>
            <a:off x="698048" y="2016251"/>
            <a:ext cx="8229600" cy="4525963"/>
          </a:xfrm>
        </p:spPr>
      </p:pic>
    </p:spTree>
    <p:extLst>
      <p:ext uri="{BB962C8B-B14F-4D97-AF65-F5344CB8AC3E}">
        <p14:creationId xmlns:p14="http://schemas.microsoft.com/office/powerpoint/2010/main" val="3932500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Sharing in KC</a:t>
            </a:r>
            <a:endParaRPr lang="en-US" dirty="0"/>
          </a:p>
        </p:txBody>
      </p:sp>
      <p:sp>
        <p:nvSpPr>
          <p:cNvPr id="3" name="Content Placeholder 2"/>
          <p:cNvSpPr>
            <a:spLocks noGrp="1"/>
          </p:cNvSpPr>
          <p:nvPr>
            <p:ph idx="1"/>
          </p:nvPr>
        </p:nvSpPr>
        <p:spPr>
          <a:xfrm>
            <a:off x="227263" y="1600200"/>
            <a:ext cx="8649369" cy="4525963"/>
          </a:xfrm>
        </p:spPr>
        <p:txBody>
          <a:bodyPr>
            <a:normAutofit/>
          </a:bodyPr>
          <a:lstStyle/>
          <a:p>
            <a:r>
              <a:rPr lang="en-US" dirty="0" smtClean="0"/>
              <a:t>You must enter the Cost Sharing into KC at the proposal development stage.  This is how SPA reports it to SPAC for set up in eUMB Financials.</a:t>
            </a:r>
            <a:endParaRPr lang="en-US" dirty="0"/>
          </a:p>
        </p:txBody>
      </p:sp>
    </p:spTree>
    <p:extLst>
      <p:ext uri="{BB962C8B-B14F-4D97-AF65-F5344CB8AC3E}">
        <p14:creationId xmlns:p14="http://schemas.microsoft.com/office/powerpoint/2010/main" val="24889576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3701</TotalTime>
  <Words>310</Words>
  <Application>Microsoft Macintosh PowerPoint</Application>
  <PresentationFormat>On-screen Show (4:3)</PresentationFormat>
  <Paragraphs>53</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SPA Updates 4th Quarter 2015</vt:lpstr>
      <vt:lpstr>Today’s Agenda</vt:lpstr>
      <vt:lpstr>KC Negotiations Module</vt:lpstr>
      <vt:lpstr>Type in PIs Name</vt:lpstr>
      <vt:lpstr>How to access the record</vt:lpstr>
      <vt:lpstr>Negotiation Record overview</vt:lpstr>
      <vt:lpstr>Negotiation Attributes</vt:lpstr>
      <vt:lpstr>Activities/Location History</vt:lpstr>
      <vt:lpstr>Cost Sharing in KC</vt:lpstr>
      <vt:lpstr>In Proposal Development</vt:lpstr>
      <vt:lpstr>Over the Salary Cap Question</vt:lpstr>
      <vt:lpstr>Cost Share Details in Budget</vt:lpstr>
      <vt:lpstr>Over the Salary Cap documentation</vt:lpstr>
      <vt:lpstr>Faculty Personnel details</vt:lpstr>
      <vt:lpstr>For Other Types of Cost Sharing</vt:lpstr>
      <vt:lpstr>Equipment Cost Sharing</vt:lpstr>
      <vt:lpstr>Cost Sharing Account documentation</vt:lpstr>
      <vt:lpstr>Yearly Distribution with PD</vt:lpstr>
      <vt:lpstr>SPAs responsibility in KC IP</vt:lpstr>
      <vt:lpstr>Procedures Library</vt:lpstr>
      <vt:lpstr>eSuRF</vt:lpstr>
      <vt:lpstr>Reminders</vt:lpstr>
      <vt:lpstr>Questions?</vt:lpstr>
      <vt:lpstr>Final Notes</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Dennis Paffrath</cp:lastModifiedBy>
  <cp:revision>162</cp:revision>
  <cp:lastPrinted>2015-02-19T16:43:42Z</cp:lastPrinted>
  <dcterms:created xsi:type="dcterms:W3CDTF">2014-03-12T18:15:57Z</dcterms:created>
  <dcterms:modified xsi:type="dcterms:W3CDTF">2015-11-19T16:47:47Z</dcterms:modified>
</cp:coreProperties>
</file>