
<file path=[Content_Types].xml><?xml version="1.0" encoding="utf-8"?>
<Types xmlns="http://schemas.openxmlformats.org/package/2006/content-types">
  <Default Extension="png" ContentType="image/png"/>
  <Default Extension="jpg&amp;ehk=e4lrJ6EiReS6kZIN65tOWA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&amp;ehk=vRMxllqAKzwyEQLH1YWh3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13" r:id="rId2"/>
    <p:sldId id="506" r:id="rId3"/>
    <p:sldId id="568" r:id="rId4"/>
    <p:sldId id="556" r:id="rId5"/>
    <p:sldId id="557" r:id="rId6"/>
    <p:sldId id="558" r:id="rId7"/>
    <p:sldId id="559" r:id="rId8"/>
    <p:sldId id="560" r:id="rId9"/>
    <p:sldId id="561" r:id="rId10"/>
    <p:sldId id="562" r:id="rId11"/>
    <p:sldId id="563" r:id="rId12"/>
    <p:sldId id="536" r:id="rId13"/>
    <p:sldId id="510" r:id="rId14"/>
    <p:sldId id="511" r:id="rId15"/>
    <p:sldId id="512" r:id="rId16"/>
    <p:sldId id="513" r:id="rId17"/>
    <p:sldId id="515" r:id="rId18"/>
    <p:sldId id="537" r:id="rId19"/>
    <p:sldId id="538" r:id="rId20"/>
    <p:sldId id="539" r:id="rId21"/>
    <p:sldId id="564" r:id="rId22"/>
    <p:sldId id="542" r:id="rId23"/>
    <p:sldId id="543" r:id="rId24"/>
    <p:sldId id="567" r:id="rId25"/>
    <p:sldId id="524" r:id="rId26"/>
    <p:sldId id="541" r:id="rId27"/>
    <p:sldId id="517" r:id="rId28"/>
    <p:sldId id="544" r:id="rId29"/>
    <p:sldId id="526" r:id="rId30"/>
    <p:sldId id="584" r:id="rId31"/>
    <p:sldId id="566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95" r:id="rId43"/>
    <p:sldId id="596" r:id="rId44"/>
    <p:sldId id="597" r:id="rId45"/>
    <p:sldId id="598" r:id="rId46"/>
    <p:sldId id="555" r:id="rId47"/>
    <p:sldId id="527" r:id="rId48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98C6-96CA-4BA1-94AA-A7BC1129AB69}">
          <p14:sldIdLst>
            <p14:sldId id="413"/>
            <p14:sldId id="506"/>
            <p14:sldId id="568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36"/>
            <p14:sldId id="510"/>
            <p14:sldId id="511"/>
            <p14:sldId id="512"/>
            <p14:sldId id="513"/>
            <p14:sldId id="515"/>
            <p14:sldId id="537"/>
            <p14:sldId id="538"/>
            <p14:sldId id="539"/>
            <p14:sldId id="564"/>
            <p14:sldId id="542"/>
            <p14:sldId id="543"/>
            <p14:sldId id="567"/>
            <p14:sldId id="524"/>
            <p14:sldId id="541"/>
            <p14:sldId id="517"/>
            <p14:sldId id="544"/>
            <p14:sldId id="526"/>
            <p14:sldId id="584"/>
            <p14:sldId id="566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55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8" autoAdjust="0"/>
    <p:restoredTop sz="94665" autoAdjust="0"/>
  </p:normalViewPr>
  <p:slideViewPr>
    <p:cSldViewPr snapToGrid="0" snapToObjects="1">
      <p:cViewPr varScale="1">
        <p:scale>
          <a:sx n="104" d="100"/>
          <a:sy n="104" d="100"/>
        </p:scale>
        <p:origin x="3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12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37B70-2F5A-7343-954E-CDAB9B0D6FF3}" type="doc">
      <dgm:prSet loTypeId="urn:microsoft.com/office/officeart/2005/8/layout/b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31945-A3E4-7C4E-BDD0-68A4AAA2829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Principal Investigator reviews proposal and answers certification questions</a:t>
          </a:r>
        </a:p>
      </dgm:t>
    </dgm:pt>
    <dgm:pt modelId="{76DD1104-39E3-734B-A66E-F2764F34628A}" type="parTrans" cxnId="{47EBF2B3-E85A-9F42-BBC8-969B939EC48B}">
      <dgm:prSet/>
      <dgm:spPr/>
      <dgm:t>
        <a:bodyPr/>
        <a:lstStyle/>
        <a:p>
          <a:endParaRPr lang="en-US"/>
        </a:p>
      </dgm:t>
    </dgm:pt>
    <dgm:pt modelId="{B8873BD4-7932-F845-8B5F-32A93DD06D1D}" type="sibTrans" cxnId="{47EBF2B3-E85A-9F42-BBC8-969B939EC48B}">
      <dgm:prSet/>
      <dgm:spPr/>
      <dgm:t>
        <a:bodyPr/>
        <a:lstStyle/>
        <a:p>
          <a:endParaRPr lang="en-US" dirty="0"/>
        </a:p>
      </dgm:t>
    </dgm:pt>
    <dgm:pt modelId="{F3809772-0DFE-094A-B2A5-D80C8B3A0C5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Proposal creator submits  proposal into routing</a:t>
          </a:r>
        </a:p>
      </dgm:t>
    </dgm:pt>
    <dgm:pt modelId="{C0C9C113-5305-314D-A825-6D2897B0BED9}" type="parTrans" cxnId="{C109538C-C689-3341-BB48-3D8057EC768B}">
      <dgm:prSet/>
      <dgm:spPr/>
      <dgm:t>
        <a:bodyPr/>
        <a:lstStyle/>
        <a:p>
          <a:endParaRPr lang="en-US"/>
        </a:p>
      </dgm:t>
    </dgm:pt>
    <dgm:pt modelId="{332DDA94-F764-2540-9120-863EEE4FCD3C}" type="sibTrans" cxnId="{C109538C-C689-3341-BB48-3D8057EC768B}">
      <dgm:prSet/>
      <dgm:spPr/>
      <dgm:t>
        <a:bodyPr/>
        <a:lstStyle/>
        <a:p>
          <a:endParaRPr lang="en-US" dirty="0"/>
        </a:p>
      </dgm:t>
    </dgm:pt>
    <dgm:pt modelId="{815C869C-710E-0741-A948-96B5D31BDF6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If lead unit is I/C or Division, Department Administrator and Chair will receive an email informing them of a proposal in routing, </a:t>
          </a:r>
          <a:r>
            <a:rPr lang="en-US" sz="1400" b="1" u="sng" dirty="0"/>
            <a:t>NO</a:t>
          </a:r>
          <a:r>
            <a:rPr lang="en-US" sz="1400" b="1" dirty="0"/>
            <a:t> approval needed</a:t>
          </a:r>
        </a:p>
      </dgm:t>
    </dgm:pt>
    <dgm:pt modelId="{542EC383-76FF-594F-9A8B-10A2FF557FA2}" type="parTrans" cxnId="{B53DFBE1-81F3-3C4F-83C5-22976FB1FAC9}">
      <dgm:prSet/>
      <dgm:spPr/>
      <dgm:t>
        <a:bodyPr/>
        <a:lstStyle/>
        <a:p>
          <a:endParaRPr lang="en-US"/>
        </a:p>
      </dgm:t>
    </dgm:pt>
    <dgm:pt modelId="{3DF46693-F54E-E14E-BF47-0E066B87E29F}" type="sibTrans" cxnId="{B53DFBE1-81F3-3C4F-83C5-22976FB1FAC9}">
      <dgm:prSet/>
      <dgm:spPr/>
      <dgm:t>
        <a:bodyPr/>
        <a:lstStyle/>
        <a:p>
          <a:endParaRPr lang="en-US" dirty="0"/>
        </a:p>
      </dgm:t>
    </dgm:pt>
    <dgm:pt modelId="{84C9D429-3305-4141-8033-15514C53B06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Dean’s office reviews and approves</a:t>
          </a:r>
        </a:p>
      </dgm:t>
    </dgm:pt>
    <dgm:pt modelId="{3FDE93AA-A801-6C44-A3AC-D537D2CD971A}" type="parTrans" cxnId="{1F153C8B-C55E-CF4E-B9AA-4E83AA09D64C}">
      <dgm:prSet/>
      <dgm:spPr/>
      <dgm:t>
        <a:bodyPr/>
        <a:lstStyle/>
        <a:p>
          <a:endParaRPr lang="en-US"/>
        </a:p>
      </dgm:t>
    </dgm:pt>
    <dgm:pt modelId="{E79C849D-F244-1449-B39A-FF8B1A2822EE}" type="sibTrans" cxnId="{1F153C8B-C55E-CF4E-B9AA-4E83AA09D64C}">
      <dgm:prSet/>
      <dgm:spPr/>
      <dgm:t>
        <a:bodyPr/>
        <a:lstStyle/>
        <a:p>
          <a:endParaRPr lang="en-US" dirty="0"/>
        </a:p>
      </dgm:t>
    </dgm:pt>
    <dgm:pt modelId="{6AB9CED9-8C51-2F4A-8B3C-BA6F1A40C95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SPA reviews and approves</a:t>
          </a:r>
        </a:p>
      </dgm:t>
    </dgm:pt>
    <dgm:pt modelId="{941B3F55-8BDE-3443-BE7E-B970BBEDAD3A}" type="parTrans" cxnId="{1D61E54C-1337-DF4F-9635-16C0D28ED9EA}">
      <dgm:prSet/>
      <dgm:spPr/>
      <dgm:t>
        <a:bodyPr/>
        <a:lstStyle/>
        <a:p>
          <a:endParaRPr lang="en-US"/>
        </a:p>
      </dgm:t>
    </dgm:pt>
    <dgm:pt modelId="{923F4977-5F3F-6440-83E7-F8E785516203}" type="sibTrans" cxnId="{1D61E54C-1337-DF4F-9635-16C0D28ED9EA}">
      <dgm:prSet/>
      <dgm:spPr/>
      <dgm:t>
        <a:bodyPr/>
        <a:lstStyle/>
        <a:p>
          <a:endParaRPr lang="en-US"/>
        </a:p>
      </dgm:t>
    </dgm:pt>
    <dgm:pt modelId="{7A17DB2F-1EB5-2141-A17D-295F5DCB5D2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Proposal is started and completed by Proposal Creator, cannot submit until PI certifies proposal</a:t>
          </a:r>
        </a:p>
      </dgm:t>
    </dgm:pt>
    <dgm:pt modelId="{C3563993-C05E-7141-9127-B0998CA62CC1}" type="parTrans" cxnId="{0AFCD319-A743-DE4C-9AE0-C9E07E3F4927}">
      <dgm:prSet/>
      <dgm:spPr/>
      <dgm:t>
        <a:bodyPr/>
        <a:lstStyle/>
        <a:p>
          <a:endParaRPr lang="en-US"/>
        </a:p>
      </dgm:t>
    </dgm:pt>
    <dgm:pt modelId="{95BC46ED-2A24-1C4A-9F02-5676BB728DF2}" type="sibTrans" cxnId="{0AFCD319-A743-DE4C-9AE0-C9E07E3F4927}">
      <dgm:prSet/>
      <dgm:spPr/>
      <dgm:t>
        <a:bodyPr/>
        <a:lstStyle/>
        <a:p>
          <a:endParaRPr lang="en-US" dirty="0"/>
        </a:p>
      </dgm:t>
    </dgm:pt>
    <dgm:pt modelId="{5C1EBA7B-AB3B-B14C-9F43-6BF7F29D304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Lead Unit Administrator reviews and approvals proposal</a:t>
          </a:r>
        </a:p>
      </dgm:t>
    </dgm:pt>
    <dgm:pt modelId="{831E3F40-665B-E04C-99F6-FAF46508A352}" type="parTrans" cxnId="{21D29A7E-3CDA-3E40-A5E1-3FED019583BD}">
      <dgm:prSet/>
      <dgm:spPr/>
      <dgm:t>
        <a:bodyPr/>
        <a:lstStyle/>
        <a:p>
          <a:endParaRPr lang="en-US"/>
        </a:p>
      </dgm:t>
    </dgm:pt>
    <dgm:pt modelId="{DBABF4D8-529E-904C-BAA3-264AB25781A4}" type="sibTrans" cxnId="{21D29A7E-3CDA-3E40-A5E1-3FED019583BD}">
      <dgm:prSet/>
      <dgm:spPr/>
      <dgm:t>
        <a:bodyPr/>
        <a:lstStyle/>
        <a:p>
          <a:endParaRPr lang="en-US" dirty="0"/>
        </a:p>
      </dgm:t>
    </dgm:pt>
    <dgm:pt modelId="{1CEFF897-F765-B841-95FE-D57FEF78BD3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/>
            <a:t>Lead Unit Chair/Director/Chief reviews and approves proposal</a:t>
          </a:r>
        </a:p>
      </dgm:t>
    </dgm:pt>
    <dgm:pt modelId="{49A1D8FB-F62D-F545-A789-A26405282002}" type="parTrans" cxnId="{9352F162-30F8-0448-9543-70F0F70055D5}">
      <dgm:prSet/>
      <dgm:spPr/>
      <dgm:t>
        <a:bodyPr/>
        <a:lstStyle/>
        <a:p>
          <a:endParaRPr lang="en-US"/>
        </a:p>
      </dgm:t>
    </dgm:pt>
    <dgm:pt modelId="{40532D96-F6E8-BF40-81E2-59408C898EA8}" type="sibTrans" cxnId="{9352F162-30F8-0448-9543-70F0F70055D5}">
      <dgm:prSet/>
      <dgm:spPr/>
      <dgm:t>
        <a:bodyPr/>
        <a:lstStyle/>
        <a:p>
          <a:endParaRPr lang="en-US" dirty="0"/>
        </a:p>
      </dgm:t>
    </dgm:pt>
    <dgm:pt modelId="{76F3D326-79F0-7D43-A9A6-7A68CFA02430}" type="pres">
      <dgm:prSet presAssocID="{DB437B70-2F5A-7343-954E-CDAB9B0D6F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FEDF3-3152-B246-AA4E-51033436569F}" type="pres">
      <dgm:prSet presAssocID="{7A17DB2F-1EB5-2141-A17D-295F5DCB5D2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430CE-F674-F842-97F9-BD44F0043437}" type="pres">
      <dgm:prSet presAssocID="{95BC46ED-2A24-1C4A-9F02-5676BB728DF2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07B4330-4BED-224B-B8AC-9C4C5A96460C}" type="pres">
      <dgm:prSet presAssocID="{95BC46ED-2A24-1C4A-9F02-5676BB728DF2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E006D92B-6DDF-3646-96AD-DE74A3FF7ED4}" type="pres">
      <dgm:prSet presAssocID="{15B31945-A3E4-7C4E-BDD0-68A4AAA2829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8D70-563A-CE42-8617-B68786090C79}" type="pres">
      <dgm:prSet presAssocID="{B8873BD4-7932-F845-8B5F-32A93DD06D1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3CD887F-77A2-6F41-9E41-5899C7759D8F}" type="pres">
      <dgm:prSet presAssocID="{B8873BD4-7932-F845-8B5F-32A93DD06D1D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69E0EDB7-2FAE-C04C-AF08-F54E7FB69846}" type="pres">
      <dgm:prSet presAssocID="{F3809772-0DFE-094A-B2A5-D80C8B3A0C5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84D6-853F-5B45-BBCF-1EDBE4D568B5}" type="pres">
      <dgm:prSet presAssocID="{332DDA94-F764-2540-9120-863EEE4FCD3C}" presName="sibTrans" presStyleLbl="sibTrans1D1" presStyleIdx="2" presStyleCnt="7"/>
      <dgm:spPr/>
      <dgm:t>
        <a:bodyPr/>
        <a:lstStyle/>
        <a:p>
          <a:endParaRPr lang="en-US"/>
        </a:p>
      </dgm:t>
    </dgm:pt>
    <dgm:pt modelId="{B736C8D6-CD56-E448-9C3C-C2F29C080827}" type="pres">
      <dgm:prSet presAssocID="{332DDA94-F764-2540-9120-863EEE4FCD3C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9CF15E94-2B2E-1E45-8E76-4A070106A006}" type="pres">
      <dgm:prSet presAssocID="{815C869C-710E-0741-A948-96B5D31BDF68}" presName="node" presStyleLbl="node1" presStyleIdx="3" presStyleCnt="8" custScaleX="102985" custScaleY="109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09D70-88C0-424A-83AA-2FD2C8C7F859}" type="pres">
      <dgm:prSet presAssocID="{3DF46693-F54E-E14E-BF47-0E066B87E29F}" presName="sibTrans" presStyleLbl="sibTrans1D1" presStyleIdx="3" presStyleCnt="7"/>
      <dgm:spPr/>
      <dgm:t>
        <a:bodyPr/>
        <a:lstStyle/>
        <a:p>
          <a:endParaRPr lang="en-US"/>
        </a:p>
      </dgm:t>
    </dgm:pt>
    <dgm:pt modelId="{7765F9EC-82AA-E04A-879F-6FD3B2D876CF}" type="pres">
      <dgm:prSet presAssocID="{3DF46693-F54E-E14E-BF47-0E066B87E29F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A5E8BD91-B01B-4B4A-9F10-C2569EBCA26D}" type="pres">
      <dgm:prSet presAssocID="{5C1EBA7B-AB3B-B14C-9F43-6BF7F29D304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8317E-CC98-E249-AEA3-53E2FDEE3EF2}" type="pres">
      <dgm:prSet presAssocID="{DBABF4D8-529E-904C-BAA3-264AB25781A4}" presName="sibTrans" presStyleLbl="sibTrans1D1" presStyleIdx="4" presStyleCnt="7"/>
      <dgm:spPr/>
      <dgm:t>
        <a:bodyPr/>
        <a:lstStyle/>
        <a:p>
          <a:endParaRPr lang="en-US"/>
        </a:p>
      </dgm:t>
    </dgm:pt>
    <dgm:pt modelId="{0BAFB32C-0F6B-A44A-875C-CF1A2A327458}" type="pres">
      <dgm:prSet presAssocID="{DBABF4D8-529E-904C-BAA3-264AB25781A4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BF248747-9C18-BC41-AE9D-035D1DE84125}" type="pres">
      <dgm:prSet presAssocID="{1CEFF897-F765-B841-95FE-D57FEF78BD3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5F8DF-6C0C-F449-9E26-B6B8D14C526F}" type="pres">
      <dgm:prSet presAssocID="{40532D96-F6E8-BF40-81E2-59408C898EA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65F3A6BB-3778-C144-8ED6-FBA272BF794E}" type="pres">
      <dgm:prSet presAssocID="{40532D96-F6E8-BF40-81E2-59408C898EA8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7C9941BE-2505-2145-97EA-7A9B5D049579}" type="pres">
      <dgm:prSet presAssocID="{84C9D429-3305-4141-8033-15514C53B0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0E42F-F514-0744-B1FF-CFD9B6F6097B}" type="pres">
      <dgm:prSet presAssocID="{E79C849D-F244-1449-B39A-FF8B1A2822EE}" presName="sibTrans" presStyleLbl="sibTrans1D1" presStyleIdx="6" presStyleCnt="7"/>
      <dgm:spPr/>
      <dgm:t>
        <a:bodyPr/>
        <a:lstStyle/>
        <a:p>
          <a:endParaRPr lang="en-US"/>
        </a:p>
      </dgm:t>
    </dgm:pt>
    <dgm:pt modelId="{31198556-EA33-6F49-9372-3F08084C9F72}" type="pres">
      <dgm:prSet presAssocID="{E79C849D-F244-1449-B39A-FF8B1A2822EE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449CA4F0-28CF-AB4E-9DC4-0A090B0D4F06}" type="pres">
      <dgm:prSet presAssocID="{6AB9CED9-8C51-2F4A-8B3C-BA6F1A40C95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A6A74-BB61-4929-85D4-E4F5399DD2F2}" type="presOf" srcId="{95BC46ED-2A24-1C4A-9F02-5676BB728DF2}" destId="{FCB430CE-F674-F842-97F9-BD44F0043437}" srcOrd="0" destOrd="0" presId="urn:microsoft.com/office/officeart/2005/8/layout/bProcess3"/>
    <dgm:cxn modelId="{1D61E54C-1337-DF4F-9635-16C0D28ED9EA}" srcId="{DB437B70-2F5A-7343-954E-CDAB9B0D6FF3}" destId="{6AB9CED9-8C51-2F4A-8B3C-BA6F1A40C954}" srcOrd="7" destOrd="0" parTransId="{941B3F55-8BDE-3443-BE7E-B970BBEDAD3A}" sibTransId="{923F4977-5F3F-6440-83E7-F8E785516203}"/>
    <dgm:cxn modelId="{4E45DC8C-9EE3-410A-BA21-4506E48CCC62}" type="presOf" srcId="{3DF46693-F54E-E14E-BF47-0E066B87E29F}" destId="{7765F9EC-82AA-E04A-879F-6FD3B2D876CF}" srcOrd="1" destOrd="0" presId="urn:microsoft.com/office/officeart/2005/8/layout/bProcess3"/>
    <dgm:cxn modelId="{B0E6D292-91AC-4BB5-A365-93B3DA219B35}" type="presOf" srcId="{84C9D429-3305-4141-8033-15514C53B067}" destId="{7C9941BE-2505-2145-97EA-7A9B5D049579}" srcOrd="0" destOrd="0" presId="urn:microsoft.com/office/officeart/2005/8/layout/bProcess3"/>
    <dgm:cxn modelId="{4173B988-98E9-4C79-BC08-223A84BBC0E1}" type="presOf" srcId="{7A17DB2F-1EB5-2141-A17D-295F5DCB5D2B}" destId="{634FEDF3-3152-B246-AA4E-51033436569F}" srcOrd="0" destOrd="0" presId="urn:microsoft.com/office/officeart/2005/8/layout/bProcess3"/>
    <dgm:cxn modelId="{BEF84905-DA3D-46B3-A37F-4C2651C314F8}" type="presOf" srcId="{B8873BD4-7932-F845-8B5F-32A93DD06D1D}" destId="{33CD887F-77A2-6F41-9E41-5899C7759D8F}" srcOrd="1" destOrd="0" presId="urn:microsoft.com/office/officeart/2005/8/layout/bProcess3"/>
    <dgm:cxn modelId="{78BDBEA8-F4B6-477F-BAC3-CA83987D8027}" type="presOf" srcId="{332DDA94-F764-2540-9120-863EEE4FCD3C}" destId="{BB6984D6-853F-5B45-BBCF-1EDBE4D568B5}" srcOrd="0" destOrd="0" presId="urn:microsoft.com/office/officeart/2005/8/layout/bProcess3"/>
    <dgm:cxn modelId="{7A73E07A-6010-445F-BD90-9F8056047473}" type="presOf" srcId="{15B31945-A3E4-7C4E-BDD0-68A4AAA28295}" destId="{E006D92B-6DDF-3646-96AD-DE74A3FF7ED4}" srcOrd="0" destOrd="0" presId="urn:microsoft.com/office/officeart/2005/8/layout/bProcess3"/>
    <dgm:cxn modelId="{219A8C8B-A40F-40ED-9B6E-29D28036A375}" type="presOf" srcId="{E79C849D-F244-1449-B39A-FF8B1A2822EE}" destId="{3B50E42F-F514-0744-B1FF-CFD9B6F6097B}" srcOrd="0" destOrd="0" presId="urn:microsoft.com/office/officeart/2005/8/layout/bProcess3"/>
    <dgm:cxn modelId="{B8AFE0C0-C3B5-4741-82E1-D793CA4DBA32}" type="presOf" srcId="{95BC46ED-2A24-1C4A-9F02-5676BB728DF2}" destId="{007B4330-4BED-224B-B8AC-9C4C5A96460C}" srcOrd="1" destOrd="0" presId="urn:microsoft.com/office/officeart/2005/8/layout/bProcess3"/>
    <dgm:cxn modelId="{21D29A7E-3CDA-3E40-A5E1-3FED019583BD}" srcId="{DB437B70-2F5A-7343-954E-CDAB9B0D6FF3}" destId="{5C1EBA7B-AB3B-B14C-9F43-6BF7F29D304A}" srcOrd="4" destOrd="0" parTransId="{831E3F40-665B-E04C-99F6-FAF46508A352}" sibTransId="{DBABF4D8-529E-904C-BAA3-264AB25781A4}"/>
    <dgm:cxn modelId="{583F1736-56C3-4338-B9B6-71B61EE23CDE}" type="presOf" srcId="{DB437B70-2F5A-7343-954E-CDAB9B0D6FF3}" destId="{76F3D326-79F0-7D43-A9A6-7A68CFA02430}" srcOrd="0" destOrd="0" presId="urn:microsoft.com/office/officeart/2005/8/layout/bProcess3"/>
    <dgm:cxn modelId="{BE457766-A162-40CA-BC14-8ED93B5FBE99}" type="presOf" srcId="{3DF46693-F54E-E14E-BF47-0E066B87E29F}" destId="{0ED09D70-88C0-424A-83AA-2FD2C8C7F859}" srcOrd="0" destOrd="0" presId="urn:microsoft.com/office/officeart/2005/8/layout/bProcess3"/>
    <dgm:cxn modelId="{61F1D5B2-6460-4EB3-A5B5-AD6F618BF587}" type="presOf" srcId="{B8873BD4-7932-F845-8B5F-32A93DD06D1D}" destId="{2D8B8D70-563A-CE42-8617-B68786090C79}" srcOrd="0" destOrd="0" presId="urn:microsoft.com/office/officeart/2005/8/layout/bProcess3"/>
    <dgm:cxn modelId="{A6007D4B-065F-4362-BF7A-16DDDF138CA6}" type="presOf" srcId="{6AB9CED9-8C51-2F4A-8B3C-BA6F1A40C954}" destId="{449CA4F0-28CF-AB4E-9DC4-0A090B0D4F06}" srcOrd="0" destOrd="0" presId="urn:microsoft.com/office/officeart/2005/8/layout/bProcess3"/>
    <dgm:cxn modelId="{09D9E1C6-D9E4-4C2A-AAD2-FBE5BFDA1AE1}" type="presOf" srcId="{332DDA94-F764-2540-9120-863EEE4FCD3C}" destId="{B736C8D6-CD56-E448-9C3C-C2F29C080827}" srcOrd="1" destOrd="0" presId="urn:microsoft.com/office/officeart/2005/8/layout/bProcess3"/>
    <dgm:cxn modelId="{058A5F54-24F1-4B9E-8662-E14C373A2D40}" type="presOf" srcId="{40532D96-F6E8-BF40-81E2-59408C898EA8}" destId="{65F3A6BB-3778-C144-8ED6-FBA272BF794E}" srcOrd="1" destOrd="0" presId="urn:microsoft.com/office/officeart/2005/8/layout/bProcess3"/>
    <dgm:cxn modelId="{1F153C8B-C55E-CF4E-B9AA-4E83AA09D64C}" srcId="{DB437B70-2F5A-7343-954E-CDAB9B0D6FF3}" destId="{84C9D429-3305-4141-8033-15514C53B067}" srcOrd="6" destOrd="0" parTransId="{3FDE93AA-A801-6C44-A3AC-D537D2CD971A}" sibTransId="{E79C849D-F244-1449-B39A-FF8B1A2822EE}"/>
    <dgm:cxn modelId="{C109538C-C689-3341-BB48-3D8057EC768B}" srcId="{DB437B70-2F5A-7343-954E-CDAB9B0D6FF3}" destId="{F3809772-0DFE-094A-B2A5-D80C8B3A0C59}" srcOrd="2" destOrd="0" parTransId="{C0C9C113-5305-314D-A825-6D2897B0BED9}" sibTransId="{332DDA94-F764-2540-9120-863EEE4FCD3C}"/>
    <dgm:cxn modelId="{744570EC-30C5-48F0-BEBD-87A280BC4613}" type="presOf" srcId="{DBABF4D8-529E-904C-BAA3-264AB25781A4}" destId="{0BAFB32C-0F6B-A44A-875C-CF1A2A327458}" srcOrd="1" destOrd="0" presId="urn:microsoft.com/office/officeart/2005/8/layout/bProcess3"/>
    <dgm:cxn modelId="{68627382-2CAB-4DC2-B791-B4E36FEBCC15}" type="presOf" srcId="{40532D96-F6E8-BF40-81E2-59408C898EA8}" destId="{6F05F8DF-6C0C-F449-9E26-B6B8D14C526F}" srcOrd="0" destOrd="0" presId="urn:microsoft.com/office/officeart/2005/8/layout/bProcess3"/>
    <dgm:cxn modelId="{5A14ECC5-9FD2-445A-B9A9-670D436F3B24}" type="presOf" srcId="{F3809772-0DFE-094A-B2A5-D80C8B3A0C59}" destId="{69E0EDB7-2FAE-C04C-AF08-F54E7FB69846}" srcOrd="0" destOrd="0" presId="urn:microsoft.com/office/officeart/2005/8/layout/bProcess3"/>
    <dgm:cxn modelId="{B1E7E20D-BA6D-4F10-9A80-D022F2E5F05D}" type="presOf" srcId="{5C1EBA7B-AB3B-B14C-9F43-6BF7F29D304A}" destId="{A5E8BD91-B01B-4B4A-9F10-C2569EBCA26D}" srcOrd="0" destOrd="0" presId="urn:microsoft.com/office/officeart/2005/8/layout/bProcess3"/>
    <dgm:cxn modelId="{47EBF2B3-E85A-9F42-BBC8-969B939EC48B}" srcId="{DB437B70-2F5A-7343-954E-CDAB9B0D6FF3}" destId="{15B31945-A3E4-7C4E-BDD0-68A4AAA28295}" srcOrd="1" destOrd="0" parTransId="{76DD1104-39E3-734B-A66E-F2764F34628A}" sibTransId="{B8873BD4-7932-F845-8B5F-32A93DD06D1D}"/>
    <dgm:cxn modelId="{B990E88C-6935-44DE-97D1-746108D56AEF}" type="presOf" srcId="{DBABF4D8-529E-904C-BAA3-264AB25781A4}" destId="{92E8317E-CC98-E249-AEA3-53E2FDEE3EF2}" srcOrd="0" destOrd="0" presId="urn:microsoft.com/office/officeart/2005/8/layout/bProcess3"/>
    <dgm:cxn modelId="{0AFCD319-A743-DE4C-9AE0-C9E07E3F4927}" srcId="{DB437B70-2F5A-7343-954E-CDAB9B0D6FF3}" destId="{7A17DB2F-1EB5-2141-A17D-295F5DCB5D2B}" srcOrd="0" destOrd="0" parTransId="{C3563993-C05E-7141-9127-B0998CA62CC1}" sibTransId="{95BC46ED-2A24-1C4A-9F02-5676BB728DF2}"/>
    <dgm:cxn modelId="{9352F162-30F8-0448-9543-70F0F70055D5}" srcId="{DB437B70-2F5A-7343-954E-CDAB9B0D6FF3}" destId="{1CEFF897-F765-B841-95FE-D57FEF78BD36}" srcOrd="5" destOrd="0" parTransId="{49A1D8FB-F62D-F545-A789-A26405282002}" sibTransId="{40532D96-F6E8-BF40-81E2-59408C898EA8}"/>
    <dgm:cxn modelId="{B53DFBE1-81F3-3C4F-83C5-22976FB1FAC9}" srcId="{DB437B70-2F5A-7343-954E-CDAB9B0D6FF3}" destId="{815C869C-710E-0741-A948-96B5D31BDF68}" srcOrd="3" destOrd="0" parTransId="{542EC383-76FF-594F-9A8B-10A2FF557FA2}" sibTransId="{3DF46693-F54E-E14E-BF47-0E066B87E29F}"/>
    <dgm:cxn modelId="{BB316368-B183-4CB8-BF19-458DB0582664}" type="presOf" srcId="{1CEFF897-F765-B841-95FE-D57FEF78BD36}" destId="{BF248747-9C18-BC41-AE9D-035D1DE84125}" srcOrd="0" destOrd="0" presId="urn:microsoft.com/office/officeart/2005/8/layout/bProcess3"/>
    <dgm:cxn modelId="{32285704-2918-44C5-B1E7-65EA283A7D97}" type="presOf" srcId="{E79C849D-F244-1449-B39A-FF8B1A2822EE}" destId="{31198556-EA33-6F49-9372-3F08084C9F72}" srcOrd="1" destOrd="0" presId="urn:microsoft.com/office/officeart/2005/8/layout/bProcess3"/>
    <dgm:cxn modelId="{FC91DF70-D76C-4D43-8896-662C75511941}" type="presOf" srcId="{815C869C-710E-0741-A948-96B5D31BDF68}" destId="{9CF15E94-2B2E-1E45-8E76-4A070106A006}" srcOrd="0" destOrd="0" presId="urn:microsoft.com/office/officeart/2005/8/layout/bProcess3"/>
    <dgm:cxn modelId="{9343A210-DCC2-4C68-86DE-E1AEDB9FE2F5}" type="presParOf" srcId="{76F3D326-79F0-7D43-A9A6-7A68CFA02430}" destId="{634FEDF3-3152-B246-AA4E-51033436569F}" srcOrd="0" destOrd="0" presId="urn:microsoft.com/office/officeart/2005/8/layout/bProcess3"/>
    <dgm:cxn modelId="{EC2F9522-E138-4226-8374-8DF4AAC05ADB}" type="presParOf" srcId="{76F3D326-79F0-7D43-A9A6-7A68CFA02430}" destId="{FCB430CE-F674-F842-97F9-BD44F0043437}" srcOrd="1" destOrd="0" presId="urn:microsoft.com/office/officeart/2005/8/layout/bProcess3"/>
    <dgm:cxn modelId="{2E80D7AF-EAD2-4DE3-BBD0-BE840CAD29EA}" type="presParOf" srcId="{FCB430CE-F674-F842-97F9-BD44F0043437}" destId="{007B4330-4BED-224B-B8AC-9C4C5A96460C}" srcOrd="0" destOrd="0" presId="urn:microsoft.com/office/officeart/2005/8/layout/bProcess3"/>
    <dgm:cxn modelId="{EE67FAE1-726B-433B-9F3A-5A4942723974}" type="presParOf" srcId="{76F3D326-79F0-7D43-A9A6-7A68CFA02430}" destId="{E006D92B-6DDF-3646-96AD-DE74A3FF7ED4}" srcOrd="2" destOrd="0" presId="urn:microsoft.com/office/officeart/2005/8/layout/bProcess3"/>
    <dgm:cxn modelId="{D87C6DE0-D0C2-4D44-9EDA-8E80E3E88691}" type="presParOf" srcId="{76F3D326-79F0-7D43-A9A6-7A68CFA02430}" destId="{2D8B8D70-563A-CE42-8617-B68786090C79}" srcOrd="3" destOrd="0" presId="urn:microsoft.com/office/officeart/2005/8/layout/bProcess3"/>
    <dgm:cxn modelId="{4EAABA04-821C-4DA8-B588-4336126CA314}" type="presParOf" srcId="{2D8B8D70-563A-CE42-8617-B68786090C79}" destId="{33CD887F-77A2-6F41-9E41-5899C7759D8F}" srcOrd="0" destOrd="0" presId="urn:microsoft.com/office/officeart/2005/8/layout/bProcess3"/>
    <dgm:cxn modelId="{8FEF0F42-7D85-4129-A49D-473DD9FF802E}" type="presParOf" srcId="{76F3D326-79F0-7D43-A9A6-7A68CFA02430}" destId="{69E0EDB7-2FAE-C04C-AF08-F54E7FB69846}" srcOrd="4" destOrd="0" presId="urn:microsoft.com/office/officeart/2005/8/layout/bProcess3"/>
    <dgm:cxn modelId="{0B1B869A-AE99-4892-8E58-21FBCE740895}" type="presParOf" srcId="{76F3D326-79F0-7D43-A9A6-7A68CFA02430}" destId="{BB6984D6-853F-5B45-BBCF-1EDBE4D568B5}" srcOrd="5" destOrd="0" presId="urn:microsoft.com/office/officeart/2005/8/layout/bProcess3"/>
    <dgm:cxn modelId="{533A9317-7B84-44BD-98F8-B3253A03CC05}" type="presParOf" srcId="{BB6984D6-853F-5B45-BBCF-1EDBE4D568B5}" destId="{B736C8D6-CD56-E448-9C3C-C2F29C080827}" srcOrd="0" destOrd="0" presId="urn:microsoft.com/office/officeart/2005/8/layout/bProcess3"/>
    <dgm:cxn modelId="{C050531E-8B6C-4612-97F7-5F722EC01592}" type="presParOf" srcId="{76F3D326-79F0-7D43-A9A6-7A68CFA02430}" destId="{9CF15E94-2B2E-1E45-8E76-4A070106A006}" srcOrd="6" destOrd="0" presId="urn:microsoft.com/office/officeart/2005/8/layout/bProcess3"/>
    <dgm:cxn modelId="{CBE9B1FC-C60B-4639-9D2F-99A298B3A54C}" type="presParOf" srcId="{76F3D326-79F0-7D43-A9A6-7A68CFA02430}" destId="{0ED09D70-88C0-424A-83AA-2FD2C8C7F859}" srcOrd="7" destOrd="0" presId="urn:microsoft.com/office/officeart/2005/8/layout/bProcess3"/>
    <dgm:cxn modelId="{58C328EF-5F91-4059-95F6-BA39C8F29149}" type="presParOf" srcId="{0ED09D70-88C0-424A-83AA-2FD2C8C7F859}" destId="{7765F9EC-82AA-E04A-879F-6FD3B2D876CF}" srcOrd="0" destOrd="0" presId="urn:microsoft.com/office/officeart/2005/8/layout/bProcess3"/>
    <dgm:cxn modelId="{06B5A3A0-26A4-482D-8288-C7AE6DC77B25}" type="presParOf" srcId="{76F3D326-79F0-7D43-A9A6-7A68CFA02430}" destId="{A5E8BD91-B01B-4B4A-9F10-C2569EBCA26D}" srcOrd="8" destOrd="0" presId="urn:microsoft.com/office/officeart/2005/8/layout/bProcess3"/>
    <dgm:cxn modelId="{2E31B83A-1090-43B8-9E74-A5A5A22034B1}" type="presParOf" srcId="{76F3D326-79F0-7D43-A9A6-7A68CFA02430}" destId="{92E8317E-CC98-E249-AEA3-53E2FDEE3EF2}" srcOrd="9" destOrd="0" presId="urn:microsoft.com/office/officeart/2005/8/layout/bProcess3"/>
    <dgm:cxn modelId="{8A013ACE-9B53-4ADA-ADA1-EE16902B573C}" type="presParOf" srcId="{92E8317E-CC98-E249-AEA3-53E2FDEE3EF2}" destId="{0BAFB32C-0F6B-A44A-875C-CF1A2A327458}" srcOrd="0" destOrd="0" presId="urn:microsoft.com/office/officeart/2005/8/layout/bProcess3"/>
    <dgm:cxn modelId="{930FF28A-02CF-43C2-9BE0-1E5B83376C78}" type="presParOf" srcId="{76F3D326-79F0-7D43-A9A6-7A68CFA02430}" destId="{BF248747-9C18-BC41-AE9D-035D1DE84125}" srcOrd="10" destOrd="0" presId="urn:microsoft.com/office/officeart/2005/8/layout/bProcess3"/>
    <dgm:cxn modelId="{DA5B9300-94CD-47CC-BA57-1A8A6476B98C}" type="presParOf" srcId="{76F3D326-79F0-7D43-A9A6-7A68CFA02430}" destId="{6F05F8DF-6C0C-F449-9E26-B6B8D14C526F}" srcOrd="11" destOrd="0" presId="urn:microsoft.com/office/officeart/2005/8/layout/bProcess3"/>
    <dgm:cxn modelId="{000078FF-AF2A-4B82-8838-34748AA8F07C}" type="presParOf" srcId="{6F05F8DF-6C0C-F449-9E26-B6B8D14C526F}" destId="{65F3A6BB-3778-C144-8ED6-FBA272BF794E}" srcOrd="0" destOrd="0" presId="urn:microsoft.com/office/officeart/2005/8/layout/bProcess3"/>
    <dgm:cxn modelId="{099C9F21-86B0-40DE-B78D-600E7B102D05}" type="presParOf" srcId="{76F3D326-79F0-7D43-A9A6-7A68CFA02430}" destId="{7C9941BE-2505-2145-97EA-7A9B5D049579}" srcOrd="12" destOrd="0" presId="urn:microsoft.com/office/officeart/2005/8/layout/bProcess3"/>
    <dgm:cxn modelId="{0CE7F01D-8569-4FEB-8587-46985154C528}" type="presParOf" srcId="{76F3D326-79F0-7D43-A9A6-7A68CFA02430}" destId="{3B50E42F-F514-0744-B1FF-CFD9B6F6097B}" srcOrd="13" destOrd="0" presId="urn:microsoft.com/office/officeart/2005/8/layout/bProcess3"/>
    <dgm:cxn modelId="{00301083-0608-4278-970D-EDAB7976DD1E}" type="presParOf" srcId="{3B50E42F-F514-0744-B1FF-CFD9B6F6097B}" destId="{31198556-EA33-6F49-9372-3F08084C9F72}" srcOrd="0" destOrd="0" presId="urn:microsoft.com/office/officeart/2005/8/layout/bProcess3"/>
    <dgm:cxn modelId="{B03A8782-46AA-4AFC-AA24-9AB59D09EE7A}" type="presParOf" srcId="{76F3D326-79F0-7D43-A9A6-7A68CFA02430}" destId="{449CA4F0-28CF-AB4E-9DC4-0A090B0D4F06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430CE-F674-F842-97F9-BD44F0043437}">
      <dsp:nvSpPr>
        <dsp:cNvPr id="0" name=""/>
        <dsp:cNvSpPr/>
      </dsp:nvSpPr>
      <dsp:spPr>
        <a:xfrm>
          <a:off x="2732642" y="626793"/>
          <a:ext cx="480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7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60212" y="669954"/>
        <a:ext cx="25565" cy="5118"/>
      </dsp:txXfrm>
    </dsp:sp>
    <dsp:sp modelId="{634FEDF3-3152-B246-AA4E-51033436569F}">
      <dsp:nvSpPr>
        <dsp:cNvPr id="0" name=""/>
        <dsp:cNvSpPr/>
      </dsp:nvSpPr>
      <dsp:spPr>
        <a:xfrm>
          <a:off x="511370" y="5592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Proposal is started and completed by Proposal Creator, cannot submit until PI certifies proposal</a:t>
          </a:r>
        </a:p>
      </dsp:txBody>
      <dsp:txXfrm>
        <a:off x="511370" y="5592"/>
        <a:ext cx="2223071" cy="1333843"/>
      </dsp:txXfrm>
    </dsp:sp>
    <dsp:sp modelId="{2D8B8D70-563A-CE42-8617-B68786090C79}">
      <dsp:nvSpPr>
        <dsp:cNvPr id="0" name=""/>
        <dsp:cNvSpPr/>
      </dsp:nvSpPr>
      <dsp:spPr>
        <a:xfrm>
          <a:off x="5467020" y="626793"/>
          <a:ext cx="480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7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94591" y="669954"/>
        <a:ext cx="25565" cy="5118"/>
      </dsp:txXfrm>
    </dsp:sp>
    <dsp:sp modelId="{E006D92B-6DDF-3646-96AD-DE74A3FF7ED4}">
      <dsp:nvSpPr>
        <dsp:cNvPr id="0" name=""/>
        <dsp:cNvSpPr/>
      </dsp:nvSpPr>
      <dsp:spPr>
        <a:xfrm>
          <a:off x="3245748" y="5592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Principal Investigator reviews proposal and answers certification questions</a:t>
          </a:r>
        </a:p>
      </dsp:txBody>
      <dsp:txXfrm>
        <a:off x="3245748" y="5592"/>
        <a:ext cx="2223071" cy="1333843"/>
      </dsp:txXfrm>
    </dsp:sp>
    <dsp:sp modelId="{BB6984D6-853F-5B45-BBCF-1EDBE4D568B5}">
      <dsp:nvSpPr>
        <dsp:cNvPr id="0" name=""/>
        <dsp:cNvSpPr/>
      </dsp:nvSpPr>
      <dsp:spPr>
        <a:xfrm>
          <a:off x="1656085" y="1337635"/>
          <a:ext cx="5435577" cy="480706"/>
        </a:xfrm>
        <a:custGeom>
          <a:avLst/>
          <a:gdLst/>
          <a:ahLst/>
          <a:cxnLst/>
          <a:rect l="0" t="0" r="0" b="0"/>
          <a:pathLst>
            <a:path>
              <a:moveTo>
                <a:pt x="5435577" y="0"/>
              </a:moveTo>
              <a:lnTo>
                <a:pt x="5435577" y="257453"/>
              </a:lnTo>
              <a:lnTo>
                <a:pt x="0" y="257453"/>
              </a:lnTo>
              <a:lnTo>
                <a:pt x="0" y="4807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7385" y="1575429"/>
        <a:ext cx="272978" cy="5118"/>
      </dsp:txXfrm>
    </dsp:sp>
    <dsp:sp modelId="{69E0EDB7-2FAE-C04C-AF08-F54E7FB69846}">
      <dsp:nvSpPr>
        <dsp:cNvPr id="0" name=""/>
        <dsp:cNvSpPr/>
      </dsp:nvSpPr>
      <dsp:spPr>
        <a:xfrm>
          <a:off x="5980127" y="5592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Proposal creator submits  proposal into routing</a:t>
          </a:r>
        </a:p>
      </dsp:txBody>
      <dsp:txXfrm>
        <a:off x="5980127" y="5592"/>
        <a:ext cx="2223071" cy="1333843"/>
      </dsp:txXfrm>
    </dsp:sp>
    <dsp:sp modelId="{0ED09D70-88C0-424A-83AA-2FD2C8C7F859}">
      <dsp:nvSpPr>
        <dsp:cNvPr id="0" name=""/>
        <dsp:cNvSpPr/>
      </dsp:nvSpPr>
      <dsp:spPr>
        <a:xfrm>
          <a:off x="2799000" y="2533267"/>
          <a:ext cx="480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7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26571" y="2576427"/>
        <a:ext cx="25565" cy="5118"/>
      </dsp:txXfrm>
    </dsp:sp>
    <dsp:sp modelId="{9CF15E94-2B2E-1E45-8E76-4A070106A006}">
      <dsp:nvSpPr>
        <dsp:cNvPr id="0" name=""/>
        <dsp:cNvSpPr/>
      </dsp:nvSpPr>
      <dsp:spPr>
        <a:xfrm>
          <a:off x="511370" y="1850742"/>
          <a:ext cx="2289430" cy="145648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If lead unit is I/C or Division, Department Administrator and Chair will receive an email informing them of a proposal in routing, </a:t>
          </a:r>
          <a:r>
            <a:rPr lang="en-US" sz="1400" b="1" u="sng" kern="1200" dirty="0"/>
            <a:t>NO</a:t>
          </a:r>
          <a:r>
            <a:rPr lang="en-US" sz="1400" b="1" kern="1200" dirty="0"/>
            <a:t> approval needed</a:t>
          </a:r>
        </a:p>
      </dsp:txBody>
      <dsp:txXfrm>
        <a:off x="511370" y="1850742"/>
        <a:ext cx="2289430" cy="1456489"/>
      </dsp:txXfrm>
    </dsp:sp>
    <dsp:sp modelId="{92E8317E-CC98-E249-AEA3-53E2FDEE3EF2}">
      <dsp:nvSpPr>
        <dsp:cNvPr id="0" name=""/>
        <dsp:cNvSpPr/>
      </dsp:nvSpPr>
      <dsp:spPr>
        <a:xfrm>
          <a:off x="5533379" y="2533267"/>
          <a:ext cx="480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7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60949" y="2576427"/>
        <a:ext cx="25565" cy="5118"/>
      </dsp:txXfrm>
    </dsp:sp>
    <dsp:sp modelId="{A5E8BD91-B01B-4B4A-9F10-C2569EBCA26D}">
      <dsp:nvSpPr>
        <dsp:cNvPr id="0" name=""/>
        <dsp:cNvSpPr/>
      </dsp:nvSpPr>
      <dsp:spPr>
        <a:xfrm>
          <a:off x="3312107" y="1912065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Lead Unit Administrator reviews and approvals proposal</a:t>
          </a:r>
        </a:p>
      </dsp:txBody>
      <dsp:txXfrm>
        <a:off x="3312107" y="1912065"/>
        <a:ext cx="2223071" cy="1333843"/>
      </dsp:txXfrm>
    </dsp:sp>
    <dsp:sp modelId="{6F05F8DF-6C0C-F449-9E26-B6B8D14C526F}">
      <dsp:nvSpPr>
        <dsp:cNvPr id="0" name=""/>
        <dsp:cNvSpPr/>
      </dsp:nvSpPr>
      <dsp:spPr>
        <a:xfrm>
          <a:off x="1622906" y="3244108"/>
          <a:ext cx="5535115" cy="542029"/>
        </a:xfrm>
        <a:custGeom>
          <a:avLst/>
          <a:gdLst/>
          <a:ahLst/>
          <a:cxnLst/>
          <a:rect l="0" t="0" r="0" b="0"/>
          <a:pathLst>
            <a:path>
              <a:moveTo>
                <a:pt x="5535115" y="0"/>
              </a:moveTo>
              <a:lnTo>
                <a:pt x="5535115" y="288114"/>
              </a:lnTo>
              <a:lnTo>
                <a:pt x="0" y="288114"/>
              </a:lnTo>
              <a:lnTo>
                <a:pt x="0" y="54202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51347" y="3512564"/>
        <a:ext cx="278232" cy="5118"/>
      </dsp:txXfrm>
    </dsp:sp>
    <dsp:sp modelId="{BF248747-9C18-BC41-AE9D-035D1DE84125}">
      <dsp:nvSpPr>
        <dsp:cNvPr id="0" name=""/>
        <dsp:cNvSpPr/>
      </dsp:nvSpPr>
      <dsp:spPr>
        <a:xfrm>
          <a:off x="6046485" y="1912065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Lead Unit Chair/Director/Chief reviews and approves proposal</a:t>
          </a:r>
        </a:p>
      </dsp:txBody>
      <dsp:txXfrm>
        <a:off x="6046485" y="1912065"/>
        <a:ext cx="2223071" cy="1333843"/>
      </dsp:txXfrm>
    </dsp:sp>
    <dsp:sp modelId="{3B50E42F-F514-0744-B1FF-CFD9B6F6097B}">
      <dsp:nvSpPr>
        <dsp:cNvPr id="0" name=""/>
        <dsp:cNvSpPr/>
      </dsp:nvSpPr>
      <dsp:spPr>
        <a:xfrm>
          <a:off x="2732642" y="4439740"/>
          <a:ext cx="4807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07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60212" y="4482901"/>
        <a:ext cx="25565" cy="5118"/>
      </dsp:txXfrm>
    </dsp:sp>
    <dsp:sp modelId="{7C9941BE-2505-2145-97EA-7A9B5D049579}">
      <dsp:nvSpPr>
        <dsp:cNvPr id="0" name=""/>
        <dsp:cNvSpPr/>
      </dsp:nvSpPr>
      <dsp:spPr>
        <a:xfrm>
          <a:off x="511370" y="3818538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Dean’s office reviews and approves</a:t>
          </a:r>
        </a:p>
      </dsp:txBody>
      <dsp:txXfrm>
        <a:off x="511370" y="3818538"/>
        <a:ext cx="2223071" cy="1333843"/>
      </dsp:txXfrm>
    </dsp:sp>
    <dsp:sp modelId="{449CA4F0-28CF-AB4E-9DC4-0A090B0D4F06}">
      <dsp:nvSpPr>
        <dsp:cNvPr id="0" name=""/>
        <dsp:cNvSpPr/>
      </dsp:nvSpPr>
      <dsp:spPr>
        <a:xfrm>
          <a:off x="3245748" y="3818538"/>
          <a:ext cx="2223071" cy="1333843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SPA reviews and approves</a:t>
          </a:r>
        </a:p>
      </dsp:txBody>
      <dsp:txXfrm>
        <a:off x="3245748" y="3818538"/>
        <a:ext cx="2223071" cy="133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C63DFA-48CB-4123-8C93-47AAD0FADEC2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3249CBD-1ED6-4778-93B6-968AF3668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1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7BCC14-C5C6-4DAF-8DCC-9C781CDC45D3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90E48B-5219-4314-9F38-EF14F26C9C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0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974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490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290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A0F9D-5AD8-469B-8C79-F6F71277C3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8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Amount of the Federal Award committed to the subrecipient by the pass-through entity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stated in the UG is a required field, and indicates the amount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issued to a subrecipient in the future.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8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6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6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7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A0F9D-5AD8-469B-8C79-F6F71277C3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5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F10E-1CA2-4088-B703-5E1EE468F7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C3B5-87F4-4771-9EF4-FFAB6CC084FA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56F8-6CC3-473E-8875-F786D5BF1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4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87983169/simple-acquisitions-procedures-flash-card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spac/sponsored-projects-accounting-and-compliance-spac/about-the-office/spac-banking-informatio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in/2010_09_01_archive.html" TargetMode="External"/><Relationship Id="rId2" Type="http://schemas.openxmlformats.org/officeDocument/2006/relationships/image" Target="../media/image7.jpg&amp;ehk=e4lrJ6EiReS6kZIN65tOW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vRMxllqAKzwyEQLH1YWh3Q&amp;r=0&amp;pid=OfficeInsert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cd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8-137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ryland.edu/kualicoeus/user-resources-and-help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aryland.edu/media/umb/af/cost/eUMB_Direct_Retro_form_FY13_forward.xls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vRMxllqAKzwyEQLH1YWh3Q&amp;r=0&amp;pid=OfficeInsert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spa/collaborations-and-subrecipients/proposals-with-subrecipients/fdp-pilot-pushback-samp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SPA/SPAC Updates</a:t>
            </a:r>
            <a:br>
              <a:rPr lang="en-US" b="1" dirty="0" smtClean="0"/>
            </a:b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Quarter </a:t>
            </a:r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9, 2018</a:t>
            </a:r>
            <a:endParaRPr lang="en-US" dirty="0" smtClean="0"/>
          </a:p>
          <a:p>
            <a:r>
              <a:rPr lang="en-US" dirty="0" smtClean="0"/>
              <a:t>1:30 to 3:00 pm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282"/>
          </a:xfrm>
        </p:spPr>
        <p:txBody>
          <a:bodyPr/>
          <a:lstStyle/>
          <a:p>
            <a:r>
              <a:rPr lang="en-US" dirty="0"/>
              <a:t>KR Proposals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2624"/>
            <a:ext cx="8498541" cy="5082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Proposals created the same day will not show on SPA’s deadline report (internal)</a:t>
            </a:r>
          </a:p>
          <a:p>
            <a:endParaRPr lang="en-US" dirty="0"/>
          </a:p>
          <a:p>
            <a:r>
              <a:rPr lang="en-US" dirty="0"/>
              <a:t>Subrecipient Commitment Form is </a:t>
            </a:r>
            <a:r>
              <a:rPr lang="en-US" i="1" dirty="0"/>
              <a:t>still</a:t>
            </a:r>
            <a:r>
              <a:rPr lang="en-US" dirty="0"/>
              <a:t> a requirement at the time of proposal</a:t>
            </a:r>
          </a:p>
          <a:p>
            <a:endParaRPr lang="en-US" dirty="0"/>
          </a:p>
          <a:p>
            <a:r>
              <a:rPr lang="en-US" dirty="0"/>
              <a:t>Proposals with human subjects</a:t>
            </a:r>
          </a:p>
          <a:p>
            <a:pPr lvl="1"/>
            <a:r>
              <a:rPr lang="en-US" dirty="0"/>
              <a:t>Complete billing analysis with CCT and UMMS</a:t>
            </a:r>
          </a:p>
          <a:p>
            <a:pPr lvl="1"/>
            <a:endParaRPr lang="en-US" dirty="0"/>
          </a:p>
          <a:p>
            <a:r>
              <a:rPr lang="en-US" dirty="0"/>
              <a:t>June 5, 2018 deadline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28" name="Picture 4" descr="https://pbs.twimg.com/media/CVYyk2YUAAAPEgw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1141730"/>
            <a:ext cx="7335520" cy="56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7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SPAC’s </a:t>
            </a:r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Staffing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MPT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VA </a:t>
            </a:r>
            <a:r>
              <a:rPr lang="en-US" dirty="0"/>
              <a:t>Invoicing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Lockbox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Audits and Reviews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Reminders and New Stuff</a:t>
            </a:r>
          </a:p>
          <a:p>
            <a:pPr marL="457200" lvl="1" indent="0">
              <a:buNone/>
            </a:pPr>
            <a:r>
              <a:rPr lang="en-US" dirty="0" smtClean="0"/>
              <a:t>Year End						SCR Reporting</a:t>
            </a:r>
          </a:p>
          <a:p>
            <a:pPr marL="457200" lvl="1" indent="0">
              <a:buNone/>
            </a:pPr>
            <a:r>
              <a:rPr lang="en-US" dirty="0" smtClean="0"/>
              <a:t>Closure Meetings			 Legislative Auditors</a:t>
            </a:r>
          </a:p>
          <a:p>
            <a:pPr marL="457200" lvl="1" indent="0">
              <a:buNone/>
            </a:pPr>
            <a:r>
              <a:rPr lang="en-US" dirty="0" smtClean="0"/>
              <a:t>New DIRRF					  New Emails for SPAC</a:t>
            </a:r>
          </a:p>
        </p:txBody>
      </p:sp>
    </p:spTree>
    <p:extLst>
      <p:ext uri="{BB962C8B-B14F-4D97-AF65-F5344CB8AC3E}">
        <p14:creationId xmlns:p14="http://schemas.microsoft.com/office/powerpoint/2010/main" val="291718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 Staffing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9105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Mila O'Callaghan– Team White Manager</a:t>
            </a:r>
            <a:endParaRPr lang="en-US" dirty="0" smtClean="0"/>
          </a:p>
          <a:p>
            <a:pPr lvl="0"/>
            <a:r>
              <a:rPr lang="en-US" dirty="0" smtClean="0"/>
              <a:t>Christina Tabb -  </a:t>
            </a:r>
            <a:r>
              <a:rPr lang="en-US" dirty="0" smtClean="0"/>
              <a:t>Accountant </a:t>
            </a:r>
            <a:r>
              <a:rPr lang="en-US" dirty="0" smtClean="0"/>
              <a:t>1 Cost Team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OPEN </a:t>
            </a:r>
            <a:r>
              <a:rPr lang="en-US" dirty="0" smtClean="0"/>
              <a:t>POSITIONS</a:t>
            </a:r>
          </a:p>
          <a:p>
            <a:r>
              <a:rPr lang="en-US" dirty="0" smtClean="0"/>
              <a:t>Financial Accountant – Close</a:t>
            </a:r>
            <a:endParaRPr lang="en-US" dirty="0" smtClean="0"/>
          </a:p>
          <a:p>
            <a:r>
              <a:rPr lang="en-US" dirty="0" smtClean="0"/>
              <a:t>Manager,  Central </a:t>
            </a:r>
            <a:r>
              <a:rPr lang="en-US" dirty="0" smtClean="0"/>
              <a:t>Team – Close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4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 Staffing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58C963-E999-4712-94CC-B5B57D90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57439"/>
              </p:ext>
            </p:extLst>
          </p:nvPr>
        </p:nvGraphicFramePr>
        <p:xfrm>
          <a:off x="637954" y="1598579"/>
          <a:ext cx="831466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51">
                  <a:extLst>
                    <a:ext uri="{9D8B030D-6E8A-4147-A177-3AD203B41FA5}">
                      <a16:colId xmlns:a16="http://schemas.microsoft.com/office/drawing/2014/main" xmlns="" val="1023928972"/>
                    </a:ext>
                  </a:extLst>
                </a:gridCol>
                <a:gridCol w="5901609">
                  <a:extLst>
                    <a:ext uri="{9D8B030D-6E8A-4147-A177-3AD203B41FA5}">
                      <a16:colId xmlns:a16="http://schemas.microsoft.com/office/drawing/2014/main" xmlns="" val="3897159379"/>
                    </a:ext>
                  </a:extLst>
                </a:gridCol>
              </a:tblGrid>
              <a:tr h="396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241624"/>
                  </a:ext>
                </a:extLst>
              </a:tr>
              <a:tr h="4198856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Beryl Gwan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Sr.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Manager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Binita 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Cost Accountant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 Sallese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 Cost Accountant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Christina Tabb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Accountant 1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                  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Manger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Miller             Accountant  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Colin Fleming          Accountant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Neda Karimi           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Accountant 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Marcelle Finyom    Accountant 1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Neli Georgieva        Financial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Acct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VACANT                   </a:t>
                      </a: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Acct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245767"/>
                  </a:ext>
                </a:extLst>
              </a:tr>
              <a:tr h="279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 Staffing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F09F12C-6386-4160-90CD-E64EE80A3E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790969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7327591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913799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48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31894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58C963-E999-4712-94CC-B5B57D90A6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0870" y="1397001"/>
          <a:ext cx="612913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130">
                  <a:extLst>
                    <a:ext uri="{9D8B030D-6E8A-4147-A177-3AD203B41FA5}">
                      <a16:colId xmlns:a16="http://schemas.microsoft.com/office/drawing/2014/main" xmlns="" val="10239289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897159379"/>
                    </a:ext>
                  </a:extLst>
                </a:gridCol>
              </a:tblGrid>
              <a:tr h="403696"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KRISTA SALSBERG, SENIOR MANAGER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241624"/>
                  </a:ext>
                </a:extLst>
              </a:tr>
              <a:tr h="739304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r>
                        <a:rPr lang="en-US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rgbClr val="F8F8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WHITE</a:t>
                      </a:r>
                      <a:endParaRPr lang="en-US" b="1" dirty="0">
                        <a:solidFill>
                          <a:srgbClr val="F8F8F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24576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76535" y="3173663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</a:rPr>
              <a:t>Ron Hill 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Financial Accountant Analyst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6535" y="4350697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Brenda Hester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</a:rPr>
              <a:t>Accountant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2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 Staffing Updates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758C963-E999-4712-94CC-B5B57D90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41791"/>
              </p:ext>
            </p:extLst>
          </p:nvPr>
        </p:nvGraphicFramePr>
        <p:xfrm>
          <a:off x="1225483" y="1451258"/>
          <a:ext cx="7061924" cy="482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047">
                  <a:extLst>
                    <a:ext uri="{9D8B030D-6E8A-4147-A177-3AD203B41FA5}">
                      <a16:colId xmlns:a16="http://schemas.microsoft.com/office/drawing/2014/main" xmlns="" val="1023928972"/>
                    </a:ext>
                  </a:extLst>
                </a:gridCol>
                <a:gridCol w="3511877">
                  <a:extLst>
                    <a:ext uri="{9D8B030D-6E8A-4147-A177-3AD203B41FA5}">
                      <a16:colId xmlns:a16="http://schemas.microsoft.com/office/drawing/2014/main" xmlns="" val="3897159379"/>
                    </a:ext>
                  </a:extLst>
                </a:gridCol>
              </a:tblGrid>
              <a:tr h="433680">
                <a:tc>
                  <a:txBody>
                    <a:bodyPr/>
                    <a:lstStyle/>
                    <a:p>
                      <a:r>
                        <a:rPr lang="en-US" sz="2800" dirty="0"/>
                        <a:t>WHITE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RED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241624"/>
                  </a:ext>
                </a:extLst>
              </a:tr>
              <a:tr h="4305685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Mila O’Callaghan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Krissy Long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Tammira Barnes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Claude 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Accountant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Cheryl Williams-Smith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Shernett Wynter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David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Accountant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</a:p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 Singh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Accountant Analyst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Jean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Indrova Gonzales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Accountant 1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2457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5626" y="5602943"/>
            <a:ext cx="406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Chris </a:t>
            </a:r>
            <a:r>
              <a:rPr lang="en-US" sz="2800" dirty="0" smtClean="0"/>
              <a:t>Hook  </a:t>
            </a:r>
            <a:r>
              <a:rPr lang="en-US" dirty="0" smtClean="0">
                <a:solidFill>
                  <a:schemeClr val="dk1"/>
                </a:solidFill>
              </a:rPr>
              <a:t>Accountant </a:t>
            </a:r>
            <a:r>
              <a:rPr lang="en-US" dirty="0">
                <a:solidFill>
                  <a:schemeClr val="dk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237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MPT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Micro purchase </a:t>
            </a:r>
            <a:r>
              <a:rPr lang="en-US" dirty="0"/>
              <a:t>Definition. As defined in the FAR at 2.101, a micro-purchase is an acquisition of supplies or services using simplified acquisition procedures, the aggregate amount of which does not exceed the micro-purchase threshold</a:t>
            </a:r>
            <a:r>
              <a:rPr lang="en-US" dirty="0" smtClean="0"/>
              <a:t>.</a:t>
            </a:r>
          </a:p>
          <a:p>
            <a:endParaRPr lang="en-US" i="1" dirty="0"/>
          </a:p>
          <a:p>
            <a:r>
              <a:rPr lang="en-US" u="sng" dirty="0">
                <a:hlinkClick r:id="rId2"/>
              </a:rPr>
              <a:t>https://quizlet.com/187983169/simple-acquisitions-procedures-flash-cards/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936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MPT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mplementation </a:t>
            </a:r>
            <a:r>
              <a:rPr lang="en-US" dirty="0"/>
              <a:t>of the Uniform Guidance Procurement Standards, 2 CFR 200.317-326, to become effective on the first day of </a:t>
            </a:r>
            <a:r>
              <a:rPr lang="en-US" dirty="0" smtClean="0"/>
              <a:t>our new </a:t>
            </a:r>
            <a:r>
              <a:rPr lang="en-US" dirty="0"/>
              <a:t>fiscal year. </a:t>
            </a:r>
            <a:endParaRPr lang="en-US" dirty="0" smtClean="0"/>
          </a:p>
          <a:p>
            <a:r>
              <a:rPr lang="en-US" dirty="0"/>
              <a:t>For the first version of UG, the MPT was $</a:t>
            </a:r>
            <a:r>
              <a:rPr lang="en-US" dirty="0" smtClean="0"/>
              <a:t>3,500. </a:t>
            </a:r>
            <a:r>
              <a:rPr lang="en-US" dirty="0"/>
              <a:t>However, Congress recently passed a statute into law, changing the definition of MPT from </a:t>
            </a:r>
            <a:r>
              <a:rPr lang="en-US" dirty="0" smtClean="0"/>
              <a:t>$3,500 </a:t>
            </a:r>
            <a:r>
              <a:rPr lang="en-US" dirty="0"/>
              <a:t>to $10,000.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678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MPT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This revision has not been codified in the Uniform Guidance yet</a:t>
            </a:r>
          </a:p>
          <a:p>
            <a:r>
              <a:rPr lang="en-US" dirty="0" smtClean="0"/>
              <a:t>Feds are issuing a clarification memo</a:t>
            </a:r>
          </a:p>
          <a:p>
            <a:r>
              <a:rPr lang="en-US" dirty="0" smtClean="0"/>
              <a:t>This will negate any audit findings during the update period to align the new threshold with UG with the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1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SPA’s </a:t>
            </a:r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Personnel Changes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Kuali Research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83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42795" y="1566250"/>
            <a:ext cx="77316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December 12, 2017, the 2018 National Defense Authorization Act (NDAA) was signed into </a:t>
            </a:r>
            <a:r>
              <a:rPr lang="en-US" dirty="0" smtClean="0"/>
              <a:t>law. </a:t>
            </a:r>
            <a:r>
              <a:rPr lang="en-US" dirty="0"/>
              <a:t>Title VIII of the NDAA contains many provisions designed to reduce burdensome regulation and improve the procurement process. Section 805, 806, and 811 would </a:t>
            </a:r>
            <a:r>
              <a:rPr lang="en-US" dirty="0" smtClean="0"/>
              <a:t>increase:</a:t>
            </a:r>
          </a:p>
          <a:p>
            <a:endParaRPr lang="en-US" dirty="0"/>
          </a:p>
          <a:p>
            <a:r>
              <a:rPr lang="en-US" dirty="0" smtClean="0"/>
              <a:t>Micro-Purchase </a:t>
            </a:r>
            <a:r>
              <a:rPr lang="en-US" dirty="0"/>
              <a:t>Threshold (MPT) from $3,500 to $</a:t>
            </a:r>
            <a:r>
              <a:rPr lang="en-US" dirty="0" smtClean="0"/>
              <a:t>10,000 </a:t>
            </a:r>
          </a:p>
          <a:p>
            <a:endParaRPr lang="en-US" dirty="0"/>
          </a:p>
          <a:p>
            <a:r>
              <a:rPr lang="en-US" dirty="0" smtClean="0"/>
              <a:t>Simplified </a:t>
            </a:r>
            <a:r>
              <a:rPr lang="en-US" dirty="0"/>
              <a:t>Acquisition Threshold (SAT) from $150,000 to $</a:t>
            </a:r>
            <a:r>
              <a:rPr lang="en-US" dirty="0" smtClean="0"/>
              <a:t>250,000</a:t>
            </a:r>
          </a:p>
          <a:p>
            <a:endParaRPr lang="en-US" dirty="0"/>
          </a:p>
          <a:p>
            <a:r>
              <a:rPr lang="en-US" dirty="0" smtClean="0"/>
              <a:t>Truthful </a:t>
            </a:r>
            <a:r>
              <a:rPr lang="en-US" dirty="0"/>
              <a:t>Cost or Pricing Data (aka “TINA”) threshold from $750,000 to $</a:t>
            </a:r>
            <a:r>
              <a:rPr lang="en-US" dirty="0" smtClean="0"/>
              <a:t>2,000,000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Cost Accounting Standards (CAS) threshold for contract awards would also increase to $2,000,000 since it is tied to the TINA threshold</a:t>
            </a:r>
            <a:r>
              <a:rPr lang="en-US" dirty="0" smtClean="0"/>
              <a:t>…..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2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08659"/>
              </p:ext>
            </p:extLst>
          </p:nvPr>
        </p:nvGraphicFramePr>
        <p:xfrm>
          <a:off x="669956" y="928750"/>
          <a:ext cx="7976103" cy="5327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893"/>
                <a:gridCol w="2303260"/>
                <a:gridCol w="3680950"/>
              </a:tblGrid>
              <a:tr h="368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Acquisition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UMB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FEDERAL GOVERNMENT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MICO-PURCHASE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THRESHOLD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LT $5 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bidding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 P card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LT 10K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Set by NDAA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codified in UG Yet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Issuing Clarification Memo (audits)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5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SIMPLIFIED ACUISITION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GT 5K AND LT 25K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Competition preferred NR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Comparative Pricing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 least 2 sources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GT 10K – LT 250K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Set by NDAA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Price Subcontracts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Easier &amp; faster to Negotiate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This is referenced in the Uniform Guidance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91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Full Competition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GT 25K TO 200K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COMPETITION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BIDDING PROCESS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GT 250K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Sealed Bidding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Negotiated Procurement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7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Invoicing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 has discovered that we are unable to bill the VA without a PO# or a current PO#</a:t>
            </a:r>
          </a:p>
          <a:p>
            <a:r>
              <a:rPr lang="en-US" dirty="0" smtClean="0"/>
              <a:t>Their PO #’s expire at the end of their FY 9/30</a:t>
            </a:r>
          </a:p>
          <a:p>
            <a:r>
              <a:rPr lang="en-US" dirty="0" smtClean="0"/>
              <a:t>SPA is not accepting awards without PO #’s assigned</a:t>
            </a:r>
          </a:p>
          <a:p>
            <a:r>
              <a:rPr lang="en-US" dirty="0" smtClean="0"/>
              <a:t>Even if assigned – if we bill past 9/30 – need new PO</a:t>
            </a:r>
          </a:p>
          <a:p>
            <a:r>
              <a:rPr lang="en-US" dirty="0" smtClean="0"/>
              <a:t>Working on an updated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Lockbox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26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Months ago, we changed Lockbox providers</a:t>
            </a:r>
          </a:p>
          <a:p>
            <a:r>
              <a:rPr lang="en-US" dirty="0" smtClean="0"/>
              <a:t>Lockbox address remained the same EXCEPT…</a:t>
            </a:r>
          </a:p>
          <a:p>
            <a:r>
              <a:rPr lang="en-US" dirty="0" smtClean="0"/>
              <a:t>Expedited payments:</a:t>
            </a:r>
          </a:p>
          <a:p>
            <a:pPr lvl="1"/>
            <a:r>
              <a:rPr lang="en-US" dirty="0"/>
              <a:t>Lockbox Services Box # </a:t>
            </a:r>
            <a:r>
              <a:rPr lang="en-US" b="1" dirty="0"/>
              <a:t> 41428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University of Maryland, Baltimore</a:t>
            </a:r>
            <a:br>
              <a:rPr lang="en-US" dirty="0"/>
            </a:br>
            <a:r>
              <a:rPr lang="en-US" dirty="0"/>
              <a:t>7175 Columbia Gateway</a:t>
            </a:r>
            <a:br>
              <a:rPr lang="en-US" dirty="0"/>
            </a:br>
            <a:r>
              <a:rPr lang="en-US" dirty="0"/>
              <a:t>Columbia, MD 21046 </a:t>
            </a:r>
            <a:r>
              <a:rPr lang="en-US" dirty="0" smtClean="0"/>
              <a:t>Even if assigned – if we bill past 9/30 – need new PO</a:t>
            </a:r>
          </a:p>
          <a:p>
            <a:r>
              <a:rPr lang="en-US" sz="1400" dirty="0">
                <a:hlinkClick r:id="rId2"/>
              </a:rPr>
              <a:t>https://www.umaryland.edu/spac/sponsored-projects-accounting-and-compliance-spac/about-the-office/spac-banking-information/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759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Audits and Reviews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975" y="1597937"/>
            <a:ext cx="3182292" cy="4525963"/>
          </a:xfrm>
          <a:ln w="7620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A133 SINGLE AUDIT</a:t>
            </a:r>
          </a:p>
          <a:p>
            <a:r>
              <a:rPr lang="en-US" dirty="0" smtClean="0"/>
              <a:t>5 SOM Departments</a:t>
            </a:r>
          </a:p>
          <a:p>
            <a:r>
              <a:rPr lang="en-US" dirty="0" smtClean="0"/>
              <a:t>Look for programs over the $2M  Threshold per year</a:t>
            </a:r>
          </a:p>
          <a:p>
            <a:r>
              <a:rPr lang="en-US" dirty="0" smtClean="0"/>
              <a:t>Large number of programs in the University</a:t>
            </a:r>
          </a:p>
          <a:p>
            <a:r>
              <a:rPr lang="en-US" dirty="0" smtClean="0"/>
              <a:t>No findings from the auditors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7345" y="2245261"/>
            <a:ext cx="2616451" cy="3693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NSF DESK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1868" y="3442216"/>
            <a:ext cx="2616451" cy="3693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DOJ DESK REVIEW</a:t>
            </a:r>
          </a:p>
        </p:txBody>
      </p:sp>
      <p:sp>
        <p:nvSpPr>
          <p:cNvPr id="6" name="Rectangle 5"/>
          <p:cNvSpPr/>
          <p:nvPr/>
        </p:nvSpPr>
        <p:spPr>
          <a:xfrm rot="17914167">
            <a:off x="4994844" y="3601078"/>
            <a:ext cx="471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HOUSEKEEPING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27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0A418-2F92-4A4A-8BF1-6BC081F1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REMINDERS			AND		NEW STUFF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A7F02-57CF-49EE-AF0C-180C2EDF7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84736" y="1883121"/>
            <a:ext cx="3572897" cy="434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80" y="2033729"/>
            <a:ext cx="3333750" cy="333375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417638"/>
            <a:ext cx="90535" cy="495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9505" y="1423391"/>
            <a:ext cx="90535" cy="49560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22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coming!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Year End</a:t>
            </a:r>
          </a:p>
          <a:p>
            <a:pPr lvl="1"/>
            <a:r>
              <a:rPr lang="en-US" dirty="0" smtClean="0"/>
              <a:t> meeting next week to define all of SPAC dates</a:t>
            </a:r>
          </a:p>
          <a:p>
            <a:r>
              <a:rPr lang="en-US" dirty="0" smtClean="0"/>
              <a:t>Closure meetings</a:t>
            </a:r>
          </a:p>
          <a:p>
            <a:pPr lvl="1"/>
            <a:r>
              <a:rPr lang="en-US" dirty="0" smtClean="0"/>
              <a:t>Defining lists of projects for departments</a:t>
            </a:r>
          </a:p>
          <a:p>
            <a:pPr lvl="1"/>
            <a:r>
              <a:rPr lang="en-US" dirty="0" smtClean="0"/>
              <a:t>Setting up meetings to discuss action plans for closure</a:t>
            </a:r>
          </a:p>
          <a:p>
            <a:pPr lvl="1"/>
            <a:r>
              <a:rPr lang="en-US" dirty="0" smtClean="0"/>
              <a:t>Some older items will be discusses at the school level rather than department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1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 DIRRF </a:t>
            </a:r>
          </a:p>
          <a:p>
            <a:pPr lvl="1"/>
            <a:r>
              <a:rPr lang="en-US" dirty="0" smtClean="0"/>
              <a:t>Easier to use</a:t>
            </a:r>
          </a:p>
          <a:p>
            <a:pPr lvl="1"/>
            <a:r>
              <a:rPr lang="en-US" dirty="0" smtClean="0"/>
              <a:t>Auto fills many of the fields</a:t>
            </a:r>
          </a:p>
          <a:p>
            <a:pPr lvl="1"/>
            <a:r>
              <a:rPr lang="en-US" dirty="0" smtClean="0"/>
              <a:t>Will automatically create the invoice on SPAC side</a:t>
            </a:r>
            <a:endParaRPr lang="en-US" dirty="0" smtClean="0"/>
          </a:p>
          <a:p>
            <a:r>
              <a:rPr lang="en-US" dirty="0" smtClean="0"/>
              <a:t>SCR Reporting</a:t>
            </a:r>
          </a:p>
          <a:p>
            <a:pPr lvl="1"/>
            <a:r>
              <a:rPr lang="en-US" dirty="0" smtClean="0"/>
              <a:t>Due in October, but we start the process in July</a:t>
            </a:r>
          </a:p>
          <a:p>
            <a:pPr lvl="1"/>
            <a:r>
              <a:rPr lang="en-US" dirty="0" smtClean="0"/>
              <a:t>For Federal Service Contracts Only</a:t>
            </a:r>
          </a:p>
          <a:p>
            <a:pPr lvl="1"/>
            <a:r>
              <a:rPr lang="en-US" dirty="0" smtClean="0"/>
              <a:t>Will be notified by Esther Ndiangui from our office</a:t>
            </a:r>
            <a:endParaRPr lang="en-US" dirty="0" smtClean="0"/>
          </a:p>
          <a:p>
            <a:r>
              <a:rPr lang="en-US" dirty="0" smtClean="0"/>
              <a:t>Legislative Auditors are back in SPAC at the end of June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8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63A8E-A5FB-415E-9A0E-437F5D58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coming!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434DC-B318-47BA-BA55-C2DC5690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46702"/>
            <a:ext cx="765923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Emails for SPAC</a:t>
            </a:r>
          </a:p>
          <a:p>
            <a:pPr lvl="1"/>
            <a:r>
              <a:rPr lang="en-US" dirty="0" smtClean="0"/>
              <a:t>SPAC_ACT </a:t>
            </a:r>
          </a:p>
          <a:p>
            <a:pPr lvl="2"/>
            <a:r>
              <a:rPr lang="en-US" dirty="0" smtClean="0"/>
              <a:t>Actions for Customer Service &amp; Training</a:t>
            </a:r>
          </a:p>
          <a:p>
            <a:pPr lvl="2"/>
            <a:r>
              <a:rPr lang="en-US" dirty="0" smtClean="0"/>
              <a:t>Taking ideas for SPA/SPAC meetings, brown bags and customer service improvements</a:t>
            </a:r>
          </a:p>
          <a:p>
            <a:pPr lvl="2"/>
            <a:r>
              <a:rPr lang="en-US" dirty="0" smtClean="0"/>
              <a:t>Suggestion box that will be monitored by our ADMIN</a:t>
            </a:r>
          </a:p>
          <a:p>
            <a:pPr lvl="2"/>
            <a:r>
              <a:rPr lang="en-US" dirty="0" smtClean="0"/>
              <a:t>Not a complaint box – they still go to the management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 SPAC_CS_FUND_Assignment</a:t>
            </a:r>
          </a:p>
          <a:p>
            <a:pPr lvl="2"/>
            <a:r>
              <a:rPr lang="en-US" dirty="0" smtClean="0"/>
              <a:t>For notifying SPAC of a change in a department CS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7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0"/>
          <p:cNvSpPr>
            <a:spLocks noGrp="1" noChangeArrowheads="1"/>
          </p:cNvSpPr>
          <p:nvPr>
            <p:ph type="title"/>
          </p:nvPr>
        </p:nvSpPr>
        <p:spPr>
          <a:xfrm>
            <a:off x="666750" y="1379538"/>
            <a:ext cx="8477250" cy="534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1560" y="3142320"/>
            <a:ext cx="493598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 algn="ctr" defTabSz="914400" ea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rgbClr val="003366"/>
              </a:buClr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6667" y="2828368"/>
            <a:ext cx="543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CB2741-D03A-4F9E-8909-5B3C3EB0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1524001"/>
            <a:ext cx="7523018" cy="46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 Personnel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240"/>
            <a:ext cx="8229600" cy="4988560"/>
          </a:xfrm>
        </p:spPr>
        <p:txBody>
          <a:bodyPr>
            <a:normAutofit/>
          </a:bodyPr>
          <a:lstStyle/>
          <a:p>
            <a:r>
              <a:rPr lang="en-US" dirty="0"/>
              <a:t>Adrianna Dunnock</a:t>
            </a:r>
          </a:p>
          <a:p>
            <a:pPr lvl="1"/>
            <a:r>
              <a:rPr lang="en-US" dirty="0"/>
              <a:t>Team White (Grants)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39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900" y="2130425"/>
            <a:ext cx="8293100" cy="1470025"/>
          </a:xfrm>
        </p:spPr>
        <p:txBody>
          <a:bodyPr/>
          <a:lstStyle/>
          <a:p>
            <a:pPr algn="l"/>
            <a:r>
              <a:rPr lang="en-US" b="1" dirty="0" smtClean="0"/>
              <a:t>Costing and Compliance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95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SPAC/COST </a:t>
            </a:r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Staff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Fringe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Processing Reminders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NIH Salary Cap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Taxable Travel and the new Procedure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683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484"/>
            <a:ext cx="8229600" cy="844178"/>
          </a:xfrm>
        </p:spPr>
        <p:txBody>
          <a:bodyPr>
            <a:normAutofit fontScale="90000"/>
          </a:bodyPr>
          <a:lstStyle/>
          <a:p>
            <a:r>
              <a:rPr lang="en-US" dirty="0"/>
              <a:t>Costing and Compliance Team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Beryl Gwan </a:t>
            </a:r>
          </a:p>
          <a:p>
            <a:pPr lvl="1"/>
            <a:r>
              <a:rPr lang="en-US" dirty="0"/>
              <a:t>Manager, Costing &amp; Compliance</a:t>
            </a:r>
          </a:p>
          <a:p>
            <a:r>
              <a:rPr lang="en-US" dirty="0"/>
              <a:t>Binita Shah </a:t>
            </a:r>
          </a:p>
          <a:p>
            <a:pPr lvl="1"/>
            <a:r>
              <a:rPr lang="en-US" dirty="0"/>
              <a:t> Cost Accountant</a:t>
            </a:r>
          </a:p>
          <a:p>
            <a:r>
              <a:rPr lang="en-US" dirty="0"/>
              <a:t>Sallese Amy</a:t>
            </a:r>
          </a:p>
          <a:p>
            <a:pPr lvl="1"/>
            <a:r>
              <a:rPr lang="en-US" dirty="0"/>
              <a:t> Cost Accountant</a:t>
            </a:r>
          </a:p>
          <a:p>
            <a:r>
              <a:rPr lang="en-US" dirty="0"/>
              <a:t>Christina Tabb</a:t>
            </a:r>
          </a:p>
          <a:p>
            <a:pPr lvl="1"/>
            <a:r>
              <a:rPr lang="en-US" dirty="0"/>
              <a:t>Accountant 1, Effective 03/05/18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80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27071"/>
            <a:ext cx="6172200" cy="84417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FY19 </a:t>
            </a:r>
            <a:r>
              <a:rPr lang="en-US" sz="4000" b="1" dirty="0">
                <a:latin typeface="Calibri" panose="020F0502020204030204" pitchFamily="34" charset="0"/>
              </a:rPr>
              <a:t>Fringe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1179657"/>
            <a:ext cx="7757117" cy="49134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The FY19 fringe rates will be applied to the entire first pay period period in FY19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 PP19-01 (6/24/18 to 7/07/18)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fringe for PP19-01 will be posted as follows: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6/24/18 to 6/30/18 – Posted to FY18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7/1/18 to 7/7/18 – Posted to FY19</a:t>
            </a:r>
          </a:p>
        </p:txBody>
      </p:sp>
    </p:spTree>
    <p:extLst>
      <p:ext uri="{BB962C8B-B14F-4D97-AF65-F5344CB8AC3E}">
        <p14:creationId xmlns:p14="http://schemas.microsoft.com/office/powerpoint/2010/main" val="9100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126"/>
            <a:ext cx="8229600" cy="84417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FY19 </a:t>
            </a:r>
            <a:r>
              <a:rPr lang="en-US" sz="4000" b="1" dirty="0">
                <a:latin typeface="Calibri" panose="020F0502020204030204" pitchFamily="34" charset="0"/>
              </a:rPr>
              <a:t>Fringe </a:t>
            </a:r>
            <a:r>
              <a:rPr lang="en-US" sz="4000" b="1" dirty="0" smtClean="0">
                <a:latin typeface="Calibri" panose="020F0502020204030204" pitchFamily="34" charset="0"/>
              </a:rPr>
              <a:t>Rates </a:t>
            </a:r>
            <a:r>
              <a:rPr lang="en-US" sz="4000" b="1" dirty="0" smtClean="0"/>
              <a:t>Summary Chart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4135" y="1698557"/>
          <a:ext cx="8362666" cy="363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300"/>
                <a:gridCol w="2630290"/>
                <a:gridCol w="3003076"/>
              </a:tblGrid>
              <a:tr h="9264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Pay Period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Rate Used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Posted in FY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57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789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(6/24-6/30)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(7/1-7/7)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264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5100" y="6400800"/>
            <a:ext cx="1428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66B57D-5FC3-47A6-9A28-34FDABBEF3C1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04800"/>
            <a:ext cx="6515100" cy="85404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 smtClean="0">
                <a:latin typeface="Calibri" panose="020F0502020204030204" pitchFamily="34" charset="0"/>
              </a:rPr>
              <a:t>FY19 </a:t>
            </a:r>
            <a:r>
              <a:rPr lang="en-US" altLang="en-US" sz="4000" b="1" dirty="0">
                <a:latin typeface="Calibri" panose="020F0502020204030204" pitchFamily="34" charset="0"/>
              </a:rPr>
              <a:t>Retroactive Distributions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336" y="1394234"/>
            <a:ext cx="7559447" cy="4930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DEADLINE to submit Direct Retros to be posted in FY18 is Monday, 7/2/18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From Tuesday July 03 – July 10 processing date, we will still be post to FY18. Depending on the volume we receive, your DR might post to FY18 OR FY19 is submitted after 07/02/18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All Direct Retros received from Wednesday 7/11/18 and forward will be posted to FY19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The direct </a:t>
            </a:r>
            <a:r>
              <a:rPr lang="en-US" altLang="en-US" dirty="0">
                <a:latin typeface="Calibri" panose="020F0502020204030204" pitchFamily="34" charset="0"/>
              </a:rPr>
              <a:t>retro cut off date for the </a:t>
            </a:r>
            <a:r>
              <a:rPr lang="en-US" altLang="en-US" dirty="0" smtClean="0">
                <a:latin typeface="Calibri" panose="020F0502020204030204" pitchFamily="34" charset="0"/>
              </a:rPr>
              <a:t>17-26 </a:t>
            </a:r>
            <a:r>
              <a:rPr lang="en-US" altLang="en-US" dirty="0">
                <a:latin typeface="Calibri" panose="020F0502020204030204" pitchFamily="34" charset="0"/>
              </a:rPr>
              <a:t>pay period is </a:t>
            </a:r>
            <a:r>
              <a:rPr lang="en-US" altLang="en-US" dirty="0" smtClean="0">
                <a:latin typeface="Calibri" panose="020F0502020204030204" pitchFamily="34" charset="0"/>
              </a:rPr>
              <a:t>Friday, 6/22/18, by 2pm. </a:t>
            </a:r>
          </a:p>
          <a:p>
            <a:pPr lvl="1"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Note that this is different from the usual Tuesday prior to the payday deadline to allow Costing and Compliance enough time to process the anticipated fiscal year end increased volume.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904"/>
            <a:ext cx="8229600" cy="844178"/>
          </a:xfrm>
        </p:spPr>
        <p:txBody>
          <a:bodyPr/>
          <a:lstStyle/>
          <a:p>
            <a:r>
              <a:rPr lang="en-US" dirty="0" smtClean="0"/>
              <a:t>Direct Retro Cut Off Dates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000250"/>
          <a:ext cx="8229600" cy="399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72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When Received by Cost Analysis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Pay Period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Processed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Posted in FY (HRMS and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Financials)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2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Tuesday, 06/12/18 by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2pm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18-25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53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Friday, 06/22/18</a:t>
                      </a:r>
                      <a:endParaRPr lang="en-US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18-26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5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Monday,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7/2/18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19-01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729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Tuesday,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7/3/18 and beyond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19-02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0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5100" y="6400800"/>
            <a:ext cx="1428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4ED07F-D106-4B41-B5FC-B7569404B471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latin typeface="Calibri" panose="020F0502020204030204" pitchFamily="34" charset="0"/>
              </a:rPr>
              <a:t>DR </a:t>
            </a:r>
            <a:r>
              <a:rPr lang="en-US" altLang="en-US" sz="4000" b="1" dirty="0" smtClean="0">
                <a:latin typeface="Calibri" panose="020F0502020204030204" pitchFamily="34" charset="0"/>
              </a:rPr>
              <a:t>Processing - Reminders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949" y="1524000"/>
            <a:ext cx="7161375" cy="4876800"/>
          </a:xfrm>
        </p:spPr>
        <p:txBody>
          <a:bodyPr>
            <a:normAutofit lnSpcReduction="10000"/>
          </a:bodyPr>
          <a:lstStyle/>
          <a:p>
            <a:pPr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Physician </a:t>
            </a:r>
            <a:r>
              <a:rPr lang="en-US" altLang="en-US" dirty="0">
                <a:latin typeface="Calibri" panose="020F0502020204030204" pitchFamily="34" charset="0"/>
              </a:rPr>
              <a:t>Services Contracts Exception:</a:t>
            </a:r>
          </a:p>
          <a:p>
            <a:pPr lvl="1">
              <a:spcBef>
                <a:spcPct val="75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No Direct Retros moving payroll </a:t>
            </a:r>
            <a:r>
              <a:rPr lang="en-US" altLang="en-US" dirty="0" smtClean="0">
                <a:latin typeface="Calibri" panose="020F0502020204030204" pitchFamily="34" charset="0"/>
              </a:rPr>
              <a:t>to or from a </a:t>
            </a:r>
            <a:r>
              <a:rPr lang="en-US" altLang="en-US" dirty="0">
                <a:latin typeface="Calibri" panose="020F0502020204030204" pitchFamily="34" charset="0"/>
              </a:rPr>
              <a:t>PSC account in </a:t>
            </a:r>
            <a:r>
              <a:rPr lang="en-US" altLang="en-US" dirty="0" smtClean="0">
                <a:latin typeface="Calibri" panose="020F0502020204030204" pitchFamily="34" charset="0"/>
              </a:rPr>
              <a:t>FY18 </a:t>
            </a:r>
            <a:r>
              <a:rPr lang="en-US" altLang="en-US" dirty="0">
                <a:latin typeface="Calibri" panose="020F0502020204030204" pitchFamily="34" charset="0"/>
              </a:rPr>
              <a:t>will be processed after the </a:t>
            </a:r>
            <a:r>
              <a:rPr lang="en-US" altLang="en-US" dirty="0" smtClean="0">
                <a:latin typeface="Calibri" panose="020F0502020204030204" pitchFamily="34" charset="0"/>
              </a:rPr>
              <a:t>FY18 </a:t>
            </a:r>
            <a:r>
              <a:rPr lang="en-US" altLang="en-US" dirty="0">
                <a:latin typeface="Calibri" panose="020F0502020204030204" pitchFamily="34" charset="0"/>
              </a:rPr>
              <a:t>DR deadline on </a:t>
            </a:r>
            <a:r>
              <a:rPr lang="en-US" altLang="en-US" dirty="0" smtClean="0">
                <a:latin typeface="Calibri" panose="020F0502020204030204" pitchFamily="34" charset="0"/>
              </a:rPr>
              <a:t>Monday 7/2/2018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75000"/>
              </a:spcBef>
            </a:pPr>
            <a:r>
              <a:rPr lang="en-US" altLang="en-US" dirty="0" smtClean="0">
                <a:latin typeface="Calibri" panose="020F0502020204030204" pitchFamily="34" charset="0"/>
              </a:rPr>
              <a:t>A direct retro and a budget retro cannot be processed in same pay period</a:t>
            </a:r>
          </a:p>
          <a:p>
            <a:pPr marL="0" indent="0" algn="ctr">
              <a:spcBef>
                <a:spcPct val="7500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Plan accordingly!!!</a:t>
            </a:r>
          </a:p>
          <a:p>
            <a:pPr>
              <a:spcBef>
                <a:spcPct val="75000"/>
              </a:spcBef>
            </a:pPr>
            <a:endParaRPr lang="en-US" alt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15100" y="6400800"/>
            <a:ext cx="142875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41A1AA-A86E-4248-8254-41A3D98DD217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1978" y="1339914"/>
            <a:ext cx="7580870" cy="5137087"/>
          </a:xfrm>
        </p:spPr>
        <p:txBody>
          <a:bodyPr>
            <a:normAutofit fontScale="70000" lnSpcReduction="20000"/>
          </a:bodyPr>
          <a:lstStyle/>
          <a:p>
            <a:pPr marL="457200">
              <a:spcBef>
                <a:spcPct val="60000"/>
              </a:spcBef>
            </a:pPr>
            <a:r>
              <a:rPr lang="en-US" altLang="en-US" sz="3600" dirty="0">
                <a:latin typeface="Calibri" panose="020F0502020204030204" pitchFamily="34" charset="0"/>
              </a:rPr>
              <a:t>NIH Salary Cap </a:t>
            </a:r>
            <a:r>
              <a:rPr lang="en-US" altLang="en-US" sz="3600" dirty="0" smtClean="0">
                <a:latin typeface="Calibri" panose="020F0502020204030204" pitchFamily="34" charset="0"/>
              </a:rPr>
              <a:t>was increased to </a:t>
            </a:r>
            <a:r>
              <a:rPr lang="en-US" altLang="en-US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$189,600 </a:t>
            </a:r>
            <a:r>
              <a:rPr lang="en-US" altLang="en-US" sz="3600" dirty="0" smtClean="0">
                <a:latin typeface="Calibri" panose="020F0502020204030204" pitchFamily="34" charset="0"/>
              </a:rPr>
              <a:t>effective 1/7/2018. Check employees who may go over the cap with 7/1 pay changes</a:t>
            </a:r>
          </a:p>
          <a:p>
            <a:pPr marL="857250" lvl="1">
              <a:spcBef>
                <a:spcPct val="6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Amount </a:t>
            </a:r>
            <a:r>
              <a:rPr lang="en-US" altLang="en-US" sz="3600" dirty="0">
                <a:latin typeface="Calibri" panose="020F0502020204030204" pitchFamily="34" charset="0"/>
              </a:rPr>
              <a:t>is based on annualized salary- Ex. FTE=.20 and amount paid at UMB= $40K </a:t>
            </a:r>
            <a:r>
              <a:rPr lang="en-US" altLang="en-US" sz="3600" dirty="0">
                <a:latin typeface="Calibri" panose="020F0502020204030204" pitchFamily="34" charset="0"/>
                <a:sym typeface="Wingdings" pitchFamily="2" charset="2"/>
              </a:rPr>
              <a:t> Annualized= $</a:t>
            </a:r>
            <a:r>
              <a:rPr lang="en-US" altLang="en-US" sz="3600" dirty="0" smtClean="0">
                <a:latin typeface="Calibri" panose="020F0502020204030204" pitchFamily="34" charset="0"/>
                <a:sym typeface="Wingdings" pitchFamily="2" charset="2"/>
              </a:rPr>
              <a:t>200K</a:t>
            </a:r>
            <a:endParaRPr lang="en-US" sz="3600" dirty="0"/>
          </a:p>
          <a:p>
            <a:r>
              <a:rPr lang="en-US" sz="3600" dirty="0"/>
              <a:t>This only applies to NIH agencies- if you don’t know whether a sponsor is under the NIH umbrella check the following website: </a:t>
            </a:r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www.nih.gov/icd/index.html</a:t>
            </a:r>
            <a:endParaRPr lang="en-US" altLang="en-US" sz="3600" dirty="0" smtClean="0">
              <a:latin typeface="Calibri" panose="020F0502020204030204" pitchFamily="34" charset="0"/>
            </a:endParaRPr>
          </a:p>
          <a:p>
            <a:pPr marL="457200">
              <a:spcBef>
                <a:spcPct val="60000"/>
              </a:spcBef>
            </a:pPr>
            <a:r>
              <a:rPr lang="en-US" altLang="en-US" sz="3600" dirty="0" smtClean="0">
                <a:latin typeface="Calibri" panose="020F0502020204030204" pitchFamily="34" charset="0"/>
              </a:rPr>
              <a:t>Position </a:t>
            </a:r>
            <a:r>
              <a:rPr lang="en-US" altLang="en-US" sz="3600" dirty="0">
                <a:latin typeface="Calibri" panose="020F0502020204030204" pitchFamily="34" charset="0"/>
              </a:rPr>
              <a:t>owner creates EFP but may be unaware that a project from another department requires </a:t>
            </a:r>
            <a:r>
              <a:rPr lang="en-US" altLang="en-US" sz="3600" dirty="0" smtClean="0">
                <a:latin typeface="Calibri" panose="020F0502020204030204" pitchFamily="34" charset="0"/>
              </a:rPr>
              <a:t>Over The Cap - </a:t>
            </a:r>
            <a:r>
              <a:rPr lang="en-US" altLang="en-US" sz="3600" dirty="0">
                <a:latin typeface="Calibri" panose="020F0502020204030204" pitchFamily="34" charset="0"/>
              </a:rPr>
              <a:t>communicate!</a:t>
            </a:r>
          </a:p>
          <a:p>
            <a:pPr marL="857250" lvl="2" indent="-342900">
              <a:spcBef>
                <a:spcPct val="60000"/>
              </a:spcBef>
              <a:buNone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760575" y="270095"/>
            <a:ext cx="7272471" cy="8382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Calibri" panose="020F0502020204030204" pitchFamily="34" charset="0"/>
              </a:rPr>
              <a:t>Cost Sharing for Payroll Expenses</a:t>
            </a:r>
          </a:p>
        </p:txBody>
      </p:sp>
    </p:spTree>
    <p:extLst>
      <p:ext uri="{BB962C8B-B14F-4D97-AF65-F5344CB8AC3E}">
        <p14:creationId xmlns:p14="http://schemas.microsoft.com/office/powerpoint/2010/main" val="26595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733904"/>
            <a:ext cx="8229600" cy="844178"/>
          </a:xfrm>
        </p:spPr>
        <p:txBody>
          <a:bodyPr/>
          <a:lstStyle/>
          <a:p>
            <a:r>
              <a:rPr lang="en-US" dirty="0" smtClean="0"/>
              <a:t>New Salary Cap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posted to link below </a:t>
            </a:r>
          </a:p>
          <a:p>
            <a:pPr lvl="1"/>
            <a:r>
              <a:rPr lang="en-US" dirty="0">
                <a:hlinkClick r:id="rId2"/>
              </a:rPr>
              <a:t>https://grants.nih.gov/grants/guide/notice-files/NOT-OD-18-137.html</a:t>
            </a:r>
            <a:endParaRPr lang="en-US" dirty="0" smtClean="0"/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 new salary cap for budgeting</a:t>
            </a:r>
          </a:p>
          <a:p>
            <a:r>
              <a:rPr lang="en-US" dirty="0" smtClean="0"/>
              <a:t>Active awards</a:t>
            </a:r>
          </a:p>
          <a:p>
            <a:pPr lvl="1"/>
            <a:r>
              <a:rPr lang="en-US" dirty="0" smtClean="0"/>
              <a:t>You CAN </a:t>
            </a:r>
            <a:r>
              <a:rPr lang="en-US" dirty="0" err="1"/>
              <a:t>r</a:t>
            </a:r>
            <a:r>
              <a:rPr lang="en-US" dirty="0" err="1" smtClean="0"/>
              <a:t>ebudget</a:t>
            </a:r>
            <a:r>
              <a:rPr lang="en-US" dirty="0" smtClean="0"/>
              <a:t> if funds are available</a:t>
            </a:r>
          </a:p>
          <a:p>
            <a:pPr lvl="1"/>
            <a:r>
              <a:rPr lang="en-US" dirty="0" smtClean="0"/>
              <a:t>But no </a:t>
            </a:r>
            <a:r>
              <a:rPr lang="en-US" u="sng" dirty="0"/>
              <a:t>additional</a:t>
            </a:r>
            <a:r>
              <a:rPr lang="en-US" dirty="0"/>
              <a:t> budget </a:t>
            </a:r>
            <a:r>
              <a:rPr lang="en-US" dirty="0" smtClean="0"/>
              <a:t>will be provided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3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6BFA4-71B2-AE4F-8FAC-166AE9FE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Kuali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8971AD-F68D-5847-856F-A3EAD27B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98315"/>
          </a:xfrm>
        </p:spPr>
        <p:txBody>
          <a:bodyPr>
            <a:normAutofit/>
          </a:bodyPr>
          <a:lstStyle/>
          <a:p>
            <a:r>
              <a:rPr lang="en-US" dirty="0"/>
              <a:t>Went live 5/1/18!</a:t>
            </a:r>
          </a:p>
          <a:p>
            <a:r>
              <a:rPr lang="en-US" dirty="0"/>
              <a:t>New Info &amp; Guides on SPA website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http://www.umaryland.edu/kualicoeus/user-resources-and-help/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KR team is looking at award and negotiation modules</a:t>
            </a:r>
          </a:p>
          <a:p>
            <a:r>
              <a:rPr lang="en-US" dirty="0"/>
              <a:t>Limited KR training dates through May</a:t>
            </a:r>
          </a:p>
          <a:p>
            <a:r>
              <a:rPr lang="en-US" dirty="0"/>
              <a:t>New user trainings will begin in June</a:t>
            </a:r>
          </a:p>
        </p:txBody>
      </p:sp>
    </p:spTree>
    <p:extLst>
      <p:ext uri="{BB962C8B-B14F-4D97-AF65-F5344CB8AC3E}">
        <p14:creationId xmlns:p14="http://schemas.microsoft.com/office/powerpoint/2010/main" val="884366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9"/>
            <a:ext cx="8229600" cy="844178"/>
          </a:xfrm>
        </p:spPr>
        <p:txBody>
          <a:bodyPr/>
          <a:lstStyle/>
          <a:p>
            <a:r>
              <a:rPr lang="en-US" dirty="0" smtClean="0"/>
              <a:t>New Taxable Travel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807"/>
            <a:ext cx="8229600" cy="48533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new policy and its related procedure VIII-11.00(A)- UMB Policy and Procedures on Business Travel For UMB Employees and Nonemployees were approved effective </a:t>
            </a:r>
            <a:r>
              <a:rPr lang="en-US" dirty="0" smtClean="0"/>
              <a:t>1/1/18</a:t>
            </a:r>
          </a:p>
          <a:p>
            <a:r>
              <a:rPr lang="en-US" dirty="0"/>
              <a:t>The new policy introduces 2 types of transactions that are taxable:</a:t>
            </a:r>
          </a:p>
          <a:p>
            <a:pPr lvl="1"/>
            <a:r>
              <a:rPr lang="en-US" dirty="0"/>
              <a:t>Day Business Travel Meals</a:t>
            </a:r>
          </a:p>
          <a:p>
            <a:pPr lvl="1"/>
            <a:r>
              <a:rPr lang="en-US" dirty="0"/>
              <a:t>60-day rule for travel expense forms submitted more than 60 days after the return 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71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Taxable Travel -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Taxable travel transactions are considered as taxable earnings to employees and will be sent to CPB as taxable income, not reimbursements.  Both employees and employer will be taxed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52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772"/>
            <a:ext cx="8229600" cy="844178"/>
          </a:xfrm>
        </p:spPr>
        <p:txBody>
          <a:bodyPr>
            <a:normAutofit/>
          </a:bodyPr>
          <a:lstStyle/>
          <a:p>
            <a:r>
              <a:rPr lang="en-US" dirty="0" smtClean="0"/>
              <a:t>Taxable Travel Expense and Penalty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141"/>
            <a:ext cx="8229600" cy="45280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Taxable Travel Expense </a:t>
            </a:r>
            <a:r>
              <a:rPr lang="en-US" sz="4600" b="1" dirty="0" smtClean="0"/>
              <a:t>is allowable </a:t>
            </a:r>
            <a:r>
              <a:rPr lang="en-US" dirty="0" smtClean="0"/>
              <a:t>on grants</a:t>
            </a:r>
          </a:p>
          <a:p>
            <a:pPr lvl="1"/>
            <a:r>
              <a:rPr lang="en-US" dirty="0" smtClean="0"/>
              <a:t>Account 3330 (Instate travel taxable)</a:t>
            </a:r>
          </a:p>
          <a:p>
            <a:pPr lvl="1"/>
            <a:r>
              <a:rPr lang="en-US" dirty="0" smtClean="0"/>
              <a:t>Account 3331 (Out-Of-State </a:t>
            </a:r>
            <a:r>
              <a:rPr lang="en-US" dirty="0"/>
              <a:t>travel taxable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Account 3332 (Foreign </a:t>
            </a:r>
            <a:r>
              <a:rPr lang="en-US" dirty="0"/>
              <a:t>travel taxable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Expense Will be posted to PCD</a:t>
            </a:r>
          </a:p>
          <a:p>
            <a:pPr lvl="1"/>
            <a:r>
              <a:rPr lang="en-US" dirty="0" smtClean="0"/>
              <a:t>Can only be moved via Direct Retro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BUT punitive fringe expense is </a:t>
            </a:r>
            <a:r>
              <a:rPr lang="en-US" sz="4600" b="1" dirty="0" smtClean="0"/>
              <a:t>NOT allowable</a:t>
            </a:r>
          </a:p>
          <a:p>
            <a:pPr lvl="1"/>
            <a:r>
              <a:rPr lang="en-US" dirty="0" smtClean="0"/>
              <a:t>It’s a penalty</a:t>
            </a:r>
          </a:p>
          <a:p>
            <a:pPr lvl="1"/>
            <a:r>
              <a:rPr lang="en-US" dirty="0" smtClean="0"/>
              <a:t>Fringe posted to 2798 (Fringe rate tax Late travel) </a:t>
            </a:r>
            <a:endParaRPr lang="en-US" dirty="0"/>
          </a:p>
          <a:p>
            <a:pPr lvl="1"/>
            <a:r>
              <a:rPr lang="en-US" dirty="0" smtClean="0"/>
              <a:t>Posted via journal entry</a:t>
            </a:r>
          </a:p>
          <a:p>
            <a:pPr lvl="1"/>
            <a:r>
              <a:rPr lang="en-US" dirty="0" smtClean="0"/>
              <a:t>Calculated Fringe rate 8.4%</a:t>
            </a:r>
          </a:p>
          <a:p>
            <a:pPr lvl="1"/>
            <a:r>
              <a:rPr lang="en-US" dirty="0" smtClean="0"/>
              <a:t>Will not show up on PCD</a:t>
            </a:r>
          </a:p>
        </p:txBody>
      </p:sp>
    </p:spTree>
    <p:extLst>
      <p:ext uri="{BB962C8B-B14F-4D97-AF65-F5344CB8AC3E}">
        <p14:creationId xmlns:p14="http://schemas.microsoft.com/office/powerpoint/2010/main" val="1471701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772"/>
            <a:ext cx="8229600" cy="844178"/>
          </a:xfrm>
        </p:spPr>
        <p:txBody>
          <a:bodyPr>
            <a:normAutofit/>
          </a:bodyPr>
          <a:lstStyle/>
          <a:p>
            <a:r>
              <a:rPr lang="en-US" dirty="0" smtClean="0"/>
              <a:t>Day Business Travel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Day Business Travel Meals </a:t>
            </a:r>
            <a:r>
              <a:rPr lang="en-US" sz="3800" b="1" dirty="0" smtClean="0"/>
              <a:t>are allowable </a:t>
            </a:r>
            <a:r>
              <a:rPr lang="en-US" dirty="0" smtClean="0"/>
              <a:t>on grants</a:t>
            </a:r>
          </a:p>
          <a:p>
            <a:pPr lvl="1"/>
            <a:r>
              <a:rPr lang="en-US" dirty="0" smtClean="0"/>
              <a:t>Account 3371 Day Business Travel Meals</a:t>
            </a:r>
          </a:p>
          <a:p>
            <a:pPr lvl="1"/>
            <a:r>
              <a:rPr lang="en-US" dirty="0" smtClean="0"/>
              <a:t>Expense Will be posted to PCD</a:t>
            </a:r>
          </a:p>
          <a:p>
            <a:pPr lvl="1"/>
            <a:r>
              <a:rPr lang="en-US" dirty="0" smtClean="0"/>
              <a:t>Can only be moved via Direct Retro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Related fringe expense is </a:t>
            </a:r>
            <a:r>
              <a:rPr lang="en-US" sz="3800" b="1" dirty="0" smtClean="0"/>
              <a:t>also allowable</a:t>
            </a:r>
          </a:p>
          <a:p>
            <a:pPr lvl="1"/>
            <a:r>
              <a:rPr lang="en-US" dirty="0"/>
              <a:t>Fringe posted to </a:t>
            </a:r>
            <a:r>
              <a:rPr lang="en-US" dirty="0" smtClean="0"/>
              <a:t>2797 </a:t>
            </a:r>
            <a:r>
              <a:rPr lang="en-US" dirty="0"/>
              <a:t>(Fringe rate tax </a:t>
            </a:r>
            <a:r>
              <a:rPr lang="en-US" dirty="0" smtClean="0"/>
              <a:t>Day Travel Meal) </a:t>
            </a:r>
            <a:endParaRPr lang="en-US" dirty="0"/>
          </a:p>
          <a:p>
            <a:pPr lvl="1"/>
            <a:r>
              <a:rPr lang="en-US" dirty="0" smtClean="0"/>
              <a:t>Fringe will be automatically calculated in HRMS</a:t>
            </a:r>
          </a:p>
          <a:p>
            <a:pPr lvl="1"/>
            <a:r>
              <a:rPr lang="en-US" dirty="0" smtClean="0"/>
              <a:t>Legislated Benefit Fringe rate of 8.4% will be applied</a:t>
            </a:r>
          </a:p>
          <a:p>
            <a:pPr lvl="1"/>
            <a:r>
              <a:rPr lang="en-US" dirty="0" smtClean="0"/>
              <a:t>Fringe Expense </a:t>
            </a:r>
            <a:r>
              <a:rPr lang="en-US" dirty="0"/>
              <a:t>Will be posted to </a:t>
            </a:r>
            <a:r>
              <a:rPr lang="en-US" dirty="0" smtClean="0"/>
              <a:t>PCD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98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Taxable Travel, Summary</a:t>
            </a:r>
            <a:endParaRPr lang="en-US" dirty="0"/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77142"/>
            <a:ext cx="8229600" cy="33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Retro (DR) for New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Retro Form has been updated with new account codes</a:t>
            </a:r>
          </a:p>
          <a:p>
            <a:r>
              <a:rPr lang="en-US" dirty="0" smtClean="0"/>
              <a:t>Other DR guidelines remain unchanged. See link below: </a:t>
            </a:r>
          </a:p>
          <a:p>
            <a:pPr lvl="1"/>
            <a:r>
              <a:rPr lang="en-US" dirty="0">
                <a:hlinkClick r:id="rId2"/>
              </a:rPr>
              <a:t>http://www.umaryland.edu/media/umb/af/cost/eUMB_Direct_Retro_form_FY13_forward.xlsx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09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0"/>
          <p:cNvSpPr>
            <a:spLocks noGrp="1" noChangeArrowheads="1"/>
          </p:cNvSpPr>
          <p:nvPr>
            <p:ph type="title"/>
          </p:nvPr>
        </p:nvSpPr>
        <p:spPr>
          <a:xfrm>
            <a:off x="666750" y="1379538"/>
            <a:ext cx="8477250" cy="534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1560" y="3142320"/>
            <a:ext cx="493598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 algn="ctr" defTabSz="914400" eaLnBrk="0" hangingPunct="0">
              <a:lnSpc>
                <a:spcPct val="95000"/>
              </a:lnSpc>
              <a:spcBef>
                <a:spcPct val="25000"/>
              </a:spcBef>
              <a:spcAft>
                <a:spcPct val="10000"/>
              </a:spcAft>
              <a:buClr>
                <a:srgbClr val="003366"/>
              </a:buClr>
              <a:buFont typeface="Wingdings" pitchFamily="2" charset="2"/>
              <a:buNone/>
              <a:defRPr/>
            </a:pPr>
            <a:r>
              <a:rPr lang="en-US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6667" y="2828368"/>
            <a:ext cx="543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CB2741-D03A-4F9E-8909-5B3C3EB0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1524001"/>
            <a:ext cx="7523018" cy="46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0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</a:t>
            </a:r>
            <a:r>
              <a:rPr lang="en-US" dirty="0"/>
              <a:t>presentations will be available on SPA and SPAC websites</a:t>
            </a:r>
          </a:p>
          <a:p>
            <a:r>
              <a:rPr lang="en-US" dirty="0"/>
              <a:t>Thanks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69296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New Routing in Kuali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1" y="1417638"/>
          <a:ext cx="8780928" cy="515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64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75845-1798-FC48-B986-6F85C200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BBBE45-AB95-B449-8F1E-A439740D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Each</a:t>
            </a:r>
            <a:r>
              <a:rPr lang="en-US" dirty="0"/>
              <a:t> PI </a:t>
            </a:r>
            <a:r>
              <a:rPr lang="en-US" b="1" i="1" u="sng" dirty="0"/>
              <a:t>mus</a:t>
            </a:r>
            <a:r>
              <a:rPr lang="en-US" dirty="0"/>
              <a:t>t certify their proposal</a:t>
            </a:r>
          </a:p>
          <a:p>
            <a:r>
              <a:rPr lang="en-US" dirty="0"/>
              <a:t>FYI Notifications</a:t>
            </a:r>
          </a:p>
          <a:p>
            <a:r>
              <a:rPr lang="en-US" dirty="0"/>
              <a:t>Proxy certifications are done by SPA on case by case basis</a:t>
            </a:r>
          </a:p>
          <a:p>
            <a:pPr lvl="1"/>
            <a:r>
              <a:rPr lang="en-US" dirty="0"/>
              <a:t>Certification questions must be answered by the PI via email and sent to SPA</a:t>
            </a:r>
          </a:p>
          <a:p>
            <a:pPr lvl="1"/>
            <a:r>
              <a:rPr lang="en-US" dirty="0"/>
              <a:t>SPA will complete the certification </a:t>
            </a:r>
            <a:r>
              <a:rPr lang="en-US" b="1" i="1" u="sng" dirty="0"/>
              <a:t>only after </a:t>
            </a:r>
            <a:r>
              <a:rPr lang="en-US" dirty="0"/>
              <a:t>the email is received</a:t>
            </a:r>
          </a:p>
        </p:txBody>
      </p:sp>
    </p:spTree>
    <p:extLst>
      <p:ext uri="{BB962C8B-B14F-4D97-AF65-F5344CB8AC3E}">
        <p14:creationId xmlns:p14="http://schemas.microsoft.com/office/powerpoint/2010/main" val="359101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 Subaward Budget Forms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560"/>
            <a:ext cx="8229600" cy="4724400"/>
          </a:xfrm>
        </p:spPr>
        <p:txBody>
          <a:bodyPr/>
          <a:lstStyle/>
          <a:p>
            <a:r>
              <a:rPr lang="en-US" dirty="0"/>
              <a:t>4 new versions</a:t>
            </a:r>
          </a:p>
          <a:p>
            <a:r>
              <a:rPr lang="en-US" dirty="0"/>
              <a:t>KR proposal must be linked to FOA</a:t>
            </a:r>
          </a:p>
          <a:p>
            <a:r>
              <a:rPr lang="en-US" dirty="0"/>
              <a:t>S2S form must match Subaward Budget form</a:t>
            </a:r>
          </a:p>
          <a:p>
            <a:r>
              <a:rPr lang="en-US" dirty="0"/>
              <a:t>Send the correct forms to your subs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436880"/>
            <a:ext cx="6839904" cy="37108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4392722"/>
            <a:ext cx="6839904" cy="20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4A992-CB6B-4B4B-88DB-CC81ECC5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43E04-9B9A-FD45-9C47-BD5D758E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9894"/>
            <a:ext cx="8229600" cy="5688106"/>
          </a:xfrm>
        </p:spPr>
        <p:txBody>
          <a:bodyPr>
            <a:normAutofit/>
          </a:bodyPr>
          <a:lstStyle/>
          <a:p>
            <a:r>
              <a:rPr lang="en-US" dirty="0"/>
              <a:t>Incrementally Estimated Total </a:t>
            </a:r>
          </a:p>
          <a:p>
            <a:pPr lvl="1"/>
            <a:r>
              <a:rPr lang="en-US" dirty="0"/>
              <a:t>New = </a:t>
            </a:r>
            <a:r>
              <a:rPr lang="en-US" dirty="0">
                <a:solidFill>
                  <a:srgbClr val="FF0000"/>
                </a:solidFill>
              </a:rPr>
              <a:t>Estimated</a:t>
            </a:r>
            <a:r>
              <a:rPr lang="en-US" dirty="0"/>
              <a:t> (total period of performance)</a:t>
            </a:r>
          </a:p>
          <a:p>
            <a:pPr lvl="1"/>
            <a:r>
              <a:rPr lang="en-US" dirty="0"/>
              <a:t>Mod/continuation = </a:t>
            </a:r>
            <a:r>
              <a:rPr lang="en-US" dirty="0">
                <a:solidFill>
                  <a:srgbClr val="FF0000"/>
                </a:solidFill>
              </a:rPr>
              <a:t>Cumulative</a:t>
            </a:r>
            <a:r>
              <a:rPr lang="en-US" dirty="0"/>
              <a:t> (to date including current amount requested)</a:t>
            </a:r>
          </a:p>
          <a:p>
            <a:r>
              <a:rPr lang="en-US" dirty="0"/>
              <a:t>Estimated Project Period</a:t>
            </a:r>
          </a:p>
          <a:p>
            <a:r>
              <a:rPr lang="en-US" dirty="0"/>
              <a:t>Subrecipient Commitment Form</a:t>
            </a:r>
          </a:p>
          <a:p>
            <a:pPr lvl="1"/>
            <a:r>
              <a:rPr lang="en-US" dirty="0"/>
              <a:t>1 page form for FDP schools</a:t>
            </a:r>
          </a:p>
          <a:p>
            <a:pPr lvl="1"/>
            <a:r>
              <a:rPr lang="en-US" dirty="0"/>
              <a:t>3 page form for all others</a:t>
            </a:r>
          </a:p>
          <a:p>
            <a:r>
              <a:rPr lang="en-US" dirty="0"/>
              <a:t>FDP Push Back</a:t>
            </a:r>
          </a:p>
          <a:p>
            <a:pPr lvl="1"/>
            <a:r>
              <a:rPr lang="en-US" dirty="0"/>
              <a:t>See SPA website </a:t>
            </a:r>
            <a:r>
              <a:rPr lang="en-US" sz="1400" dirty="0">
                <a:hlinkClick r:id="rId3"/>
              </a:rPr>
              <a:t>https://www.umaryland.edu/spa/collaborations-and-subrecipients/proposals-with-subrecipients/fdp-pilot-pushback-sample/</a:t>
            </a:r>
            <a:r>
              <a:rPr lang="en-US" sz="14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15722</TotalTime>
  <Words>1960</Words>
  <Application>Microsoft Office PowerPoint</Application>
  <PresentationFormat>On-screen Show (4:3)</PresentationFormat>
  <Paragraphs>368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Wingdings</vt:lpstr>
      <vt:lpstr>Office Theme</vt:lpstr>
      <vt:lpstr>SPA/SPAC Updates 3rd Quarter 2018</vt:lpstr>
      <vt:lpstr>SPA’s Agenda</vt:lpstr>
      <vt:lpstr>SPA Personnel Changes</vt:lpstr>
      <vt:lpstr>Kuali Research</vt:lpstr>
      <vt:lpstr>New Routing in Kuali Research</vt:lpstr>
      <vt:lpstr>PI Certification</vt:lpstr>
      <vt:lpstr>KR Subaward Budget Forms </vt:lpstr>
      <vt:lpstr>PowerPoint Presentation</vt:lpstr>
      <vt:lpstr>FDP </vt:lpstr>
      <vt:lpstr>KR Proposals Reminders</vt:lpstr>
      <vt:lpstr>Questions?</vt:lpstr>
      <vt:lpstr>SPAC’s Agenda</vt:lpstr>
      <vt:lpstr>SPAC Staffing Updates </vt:lpstr>
      <vt:lpstr>SPAC Staffing Updates </vt:lpstr>
      <vt:lpstr>SPAC Staffing Updates </vt:lpstr>
      <vt:lpstr>SPAC Staffing Updates </vt:lpstr>
      <vt:lpstr>MPT Update</vt:lpstr>
      <vt:lpstr>MPT Update</vt:lpstr>
      <vt:lpstr>MPT Update</vt:lpstr>
      <vt:lpstr>PowerPoint Presentation</vt:lpstr>
      <vt:lpstr>PowerPoint Presentation</vt:lpstr>
      <vt:lpstr>VA Invoicing Update</vt:lpstr>
      <vt:lpstr>Lockbox Update</vt:lpstr>
      <vt:lpstr>Audits and Reviews</vt:lpstr>
      <vt:lpstr>REMINDERS   AND  NEW STUFF</vt:lpstr>
      <vt:lpstr>What is coming!</vt:lpstr>
      <vt:lpstr>What is Coming</vt:lpstr>
      <vt:lpstr>What is coming!</vt:lpstr>
      <vt:lpstr>  </vt:lpstr>
      <vt:lpstr>Costing and Compliance Updates</vt:lpstr>
      <vt:lpstr>SPAC/COST Agenda</vt:lpstr>
      <vt:lpstr>Costing and Compliance Team Updates</vt:lpstr>
      <vt:lpstr>FY19 Fringe Rates</vt:lpstr>
      <vt:lpstr>FY19 Fringe Rates Summary Chart</vt:lpstr>
      <vt:lpstr>FY19 Retroactive Distributions</vt:lpstr>
      <vt:lpstr>Direct Retro Cut Off Dates</vt:lpstr>
      <vt:lpstr>DR Processing - Reminders</vt:lpstr>
      <vt:lpstr>Cost Sharing for Payroll Expenses</vt:lpstr>
      <vt:lpstr>New Salary Cap Continued</vt:lpstr>
      <vt:lpstr>New Taxable Travel Policy</vt:lpstr>
      <vt:lpstr>Taxable Travel - Income</vt:lpstr>
      <vt:lpstr>Taxable Travel Expense and Penalty</vt:lpstr>
      <vt:lpstr>Day Business Travel Meals</vt:lpstr>
      <vt:lpstr>Taxable Travel, Summary</vt:lpstr>
      <vt:lpstr>Direct Retro (DR) for New Policy</vt:lpstr>
      <vt:lpstr>  </vt:lpstr>
      <vt:lpstr>Final Notes</vt:lpstr>
    </vt:vector>
  </TitlesOfParts>
  <Company>Univ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Scarantino, Laura B.</cp:lastModifiedBy>
  <cp:revision>544</cp:revision>
  <cp:lastPrinted>2018-05-09T16:19:50Z</cp:lastPrinted>
  <dcterms:created xsi:type="dcterms:W3CDTF">2011-07-11T15:55:14Z</dcterms:created>
  <dcterms:modified xsi:type="dcterms:W3CDTF">2018-05-09T17:09:11Z</dcterms:modified>
</cp:coreProperties>
</file>