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358" r:id="rId7"/>
    <p:sldId id="357" r:id="rId8"/>
    <p:sldId id="265" r:id="rId9"/>
    <p:sldId id="334" r:id="rId10"/>
    <p:sldId id="348" r:id="rId11"/>
    <p:sldId id="342" r:id="rId12"/>
    <p:sldId id="350" r:id="rId13"/>
    <p:sldId id="343" r:id="rId14"/>
    <p:sldId id="359" r:id="rId15"/>
    <p:sldId id="345" r:id="rId16"/>
    <p:sldId id="344" r:id="rId17"/>
    <p:sldId id="271" r:id="rId18"/>
    <p:sldId id="3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422"/>
  </p:normalViewPr>
  <p:slideViewPr>
    <p:cSldViewPr snapToGrid="0" snapToObjects="1">
      <p:cViewPr varScale="1">
        <p:scale>
          <a:sx n="116" d="100"/>
          <a:sy n="116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0F449-2C55-4942-AE4A-9519C194AF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EEC90-242E-4546-9918-994C4B940062}">
      <dgm:prSet/>
      <dgm:spPr/>
      <dgm:t>
        <a:bodyPr/>
        <a:lstStyle/>
        <a:p>
          <a:r>
            <a:rPr lang="en-US" b="1" dirty="0"/>
            <a:t>January – March</a:t>
          </a:r>
          <a:endParaRPr lang="en-US" dirty="0"/>
        </a:p>
      </dgm:t>
    </dgm:pt>
    <dgm:pt modelId="{577FC1BB-32EC-9C40-A50A-4984B58FC3D8}" type="parTrans" cxnId="{7CE2CBA8-BC2B-FE43-A8C5-4CF286E455B5}">
      <dgm:prSet/>
      <dgm:spPr/>
      <dgm:t>
        <a:bodyPr/>
        <a:lstStyle/>
        <a:p>
          <a:endParaRPr lang="en-US"/>
        </a:p>
      </dgm:t>
    </dgm:pt>
    <dgm:pt modelId="{88AB5513-0C79-F04D-9826-3DFC10919146}" type="sibTrans" cxnId="{7CE2CBA8-BC2B-FE43-A8C5-4CF286E455B5}">
      <dgm:prSet/>
      <dgm:spPr/>
      <dgm:t>
        <a:bodyPr/>
        <a:lstStyle/>
        <a:p>
          <a:endParaRPr lang="en-US"/>
        </a:p>
      </dgm:t>
    </dgm:pt>
    <dgm:pt modelId="{46D00F2F-1F30-2F4D-B1CF-2100BA4FA307}">
      <dgm:prSet custT="1"/>
      <dgm:spPr/>
      <dgm:t>
        <a:bodyPr/>
        <a:lstStyle/>
        <a:p>
          <a:r>
            <a:rPr lang="en-US" sz="1600" dirty="0"/>
            <a:t>Review Core Values</a:t>
          </a:r>
        </a:p>
      </dgm:t>
    </dgm:pt>
    <dgm:pt modelId="{E953AC92-6B6D-4C42-AC3B-601E3ABCB7F9}" type="parTrans" cxnId="{4FA9BD6D-104D-8648-A080-5119D09D82A7}">
      <dgm:prSet/>
      <dgm:spPr/>
      <dgm:t>
        <a:bodyPr/>
        <a:lstStyle/>
        <a:p>
          <a:endParaRPr lang="en-US"/>
        </a:p>
      </dgm:t>
    </dgm:pt>
    <dgm:pt modelId="{A157AE8F-6A52-1D4E-9C20-A8BC1B677E5E}" type="sibTrans" cxnId="{4FA9BD6D-104D-8648-A080-5119D09D82A7}">
      <dgm:prSet/>
      <dgm:spPr/>
      <dgm:t>
        <a:bodyPr/>
        <a:lstStyle/>
        <a:p>
          <a:endParaRPr lang="en-US"/>
        </a:p>
      </dgm:t>
    </dgm:pt>
    <dgm:pt modelId="{2E2894B0-8DAB-4C4B-B49A-00ECADB1758C}">
      <dgm:prSet custT="1"/>
      <dgm:spPr/>
      <dgm:t>
        <a:bodyPr/>
        <a:lstStyle/>
        <a:p>
          <a:r>
            <a:rPr lang="en-US" sz="1600" dirty="0"/>
            <a:t>Develop strategic plan themes and high-level strategic outcomes informed by:</a:t>
          </a:r>
        </a:p>
      </dgm:t>
    </dgm:pt>
    <dgm:pt modelId="{71296C87-ABAA-0D4A-BA84-A12665689511}" type="parTrans" cxnId="{2C61C27E-5748-DC4F-9885-B37A2B60563D}">
      <dgm:prSet/>
      <dgm:spPr/>
      <dgm:t>
        <a:bodyPr/>
        <a:lstStyle/>
        <a:p>
          <a:endParaRPr lang="en-US"/>
        </a:p>
      </dgm:t>
    </dgm:pt>
    <dgm:pt modelId="{BFF6A998-D296-8F45-803B-7271660127F6}" type="sibTrans" cxnId="{2C61C27E-5748-DC4F-9885-B37A2B60563D}">
      <dgm:prSet/>
      <dgm:spPr/>
      <dgm:t>
        <a:bodyPr/>
        <a:lstStyle/>
        <a:p>
          <a:endParaRPr lang="en-US"/>
        </a:p>
      </dgm:t>
    </dgm:pt>
    <dgm:pt modelId="{312BE11B-42F2-B547-B3C3-4799F59D35C7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Mission, Vision, Core Values</a:t>
          </a:r>
        </a:p>
      </dgm:t>
    </dgm:pt>
    <dgm:pt modelId="{DF030C99-1302-064C-9CE4-0D2E19A41D39}" type="parTrans" cxnId="{DC8A0CC3-31BC-B348-9226-DDAE09ADAD38}">
      <dgm:prSet/>
      <dgm:spPr/>
      <dgm:t>
        <a:bodyPr/>
        <a:lstStyle/>
        <a:p>
          <a:endParaRPr lang="en-US"/>
        </a:p>
      </dgm:t>
    </dgm:pt>
    <dgm:pt modelId="{A9A6A2B6-E6F4-ED4C-8F43-458E5BAA359B}" type="sibTrans" cxnId="{DC8A0CC3-31BC-B348-9226-DDAE09ADAD38}">
      <dgm:prSet/>
      <dgm:spPr/>
      <dgm:t>
        <a:bodyPr/>
        <a:lstStyle/>
        <a:p>
          <a:endParaRPr lang="en-US"/>
        </a:p>
      </dgm:t>
    </dgm:pt>
    <dgm:pt modelId="{F2DECC75-31D2-A846-9D5C-228D5E9F59E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President’s goals; USM goals; current strategic planning goals, MHEC, Other (?) …</a:t>
          </a:r>
        </a:p>
      </dgm:t>
    </dgm:pt>
    <dgm:pt modelId="{F867FED7-B406-A641-98CD-064571DFA54F}" type="parTrans" cxnId="{61502D24-DEB6-2946-B258-C37C16A9CA11}">
      <dgm:prSet/>
      <dgm:spPr/>
      <dgm:t>
        <a:bodyPr/>
        <a:lstStyle/>
        <a:p>
          <a:endParaRPr lang="en-US"/>
        </a:p>
      </dgm:t>
    </dgm:pt>
    <dgm:pt modelId="{731B2C0C-7E85-C24E-816F-45A4C438B790}" type="sibTrans" cxnId="{61502D24-DEB6-2946-B258-C37C16A9CA11}">
      <dgm:prSet/>
      <dgm:spPr/>
      <dgm:t>
        <a:bodyPr/>
        <a:lstStyle/>
        <a:p>
          <a:endParaRPr lang="en-US"/>
        </a:p>
      </dgm:t>
    </dgm:pt>
    <dgm:pt modelId="{B6D1DFCB-13F7-124D-900A-F18F343CD26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Involves deans, VPs, shared governance councils, others (?)</a:t>
          </a:r>
        </a:p>
      </dgm:t>
    </dgm:pt>
    <dgm:pt modelId="{B83BCC94-8CB0-2F4F-B07A-7C80D6635D34}" type="parTrans" cxnId="{5FDE1241-4D6C-8B44-BE9A-F98ED3F596B6}">
      <dgm:prSet/>
      <dgm:spPr/>
      <dgm:t>
        <a:bodyPr/>
        <a:lstStyle/>
        <a:p>
          <a:endParaRPr lang="en-US"/>
        </a:p>
      </dgm:t>
    </dgm:pt>
    <dgm:pt modelId="{8E0FAD52-F957-D943-9454-903524FEAC59}" type="sibTrans" cxnId="{5FDE1241-4D6C-8B44-BE9A-F98ED3F596B6}">
      <dgm:prSet/>
      <dgm:spPr/>
      <dgm:t>
        <a:bodyPr/>
        <a:lstStyle/>
        <a:p>
          <a:endParaRPr lang="en-US"/>
        </a:p>
      </dgm:t>
    </dgm:pt>
    <dgm:pt modelId="{96F316B6-EAC3-7049-A83A-A1E64B384D27}">
      <dgm:prSet/>
      <dgm:spPr/>
      <dgm:t>
        <a:bodyPr/>
        <a:lstStyle/>
        <a:p>
          <a:r>
            <a:rPr lang="en-US" b="1" dirty="0"/>
            <a:t>April – May </a:t>
          </a:r>
          <a:endParaRPr lang="en-US" dirty="0"/>
        </a:p>
      </dgm:t>
    </dgm:pt>
    <dgm:pt modelId="{CA8AE73A-C4A5-1844-97E6-77204F8A0079}" type="parTrans" cxnId="{B4C931AC-F37F-5C44-AFF4-40AAF5F52DB6}">
      <dgm:prSet/>
      <dgm:spPr/>
      <dgm:t>
        <a:bodyPr/>
        <a:lstStyle/>
        <a:p>
          <a:endParaRPr lang="en-US"/>
        </a:p>
      </dgm:t>
    </dgm:pt>
    <dgm:pt modelId="{E50B37C7-A05A-2448-8528-21A3BFF654A0}" type="sibTrans" cxnId="{B4C931AC-F37F-5C44-AFF4-40AAF5F52DB6}">
      <dgm:prSet/>
      <dgm:spPr/>
      <dgm:t>
        <a:bodyPr/>
        <a:lstStyle/>
        <a:p>
          <a:endParaRPr lang="en-US"/>
        </a:p>
      </dgm:t>
    </dgm:pt>
    <dgm:pt modelId="{2732002B-3598-8540-A636-AD1975469727}">
      <dgm:prSet/>
      <dgm:spPr/>
      <dgm:t>
        <a:bodyPr/>
        <a:lstStyle/>
        <a:p>
          <a:r>
            <a:rPr lang="en-US"/>
            <a:t>University-wide feedback/input sessions on themes and outcomes</a:t>
          </a:r>
        </a:p>
      </dgm:t>
    </dgm:pt>
    <dgm:pt modelId="{0EE03D19-12AE-2A41-8950-9C744A63B48C}" type="parTrans" cxnId="{18779FEB-861A-A144-B5DD-5F261E3A8BA9}">
      <dgm:prSet/>
      <dgm:spPr/>
      <dgm:t>
        <a:bodyPr/>
        <a:lstStyle/>
        <a:p>
          <a:endParaRPr lang="en-US"/>
        </a:p>
      </dgm:t>
    </dgm:pt>
    <dgm:pt modelId="{138FA648-71B2-D341-981F-A4268890CC52}" type="sibTrans" cxnId="{18779FEB-861A-A144-B5DD-5F261E3A8BA9}">
      <dgm:prSet/>
      <dgm:spPr/>
      <dgm:t>
        <a:bodyPr/>
        <a:lstStyle/>
        <a:p>
          <a:endParaRPr lang="en-US"/>
        </a:p>
      </dgm:t>
    </dgm:pt>
    <dgm:pt modelId="{786A4333-07E6-CA46-A999-355D38F1553B}">
      <dgm:prSet/>
      <dgm:spPr/>
      <dgm:t>
        <a:bodyPr/>
        <a:lstStyle/>
        <a:p>
          <a:r>
            <a:rPr lang="en-US"/>
            <a:t>Revise and refine themes and outcomes</a:t>
          </a:r>
        </a:p>
      </dgm:t>
    </dgm:pt>
    <dgm:pt modelId="{CB1C5A92-B862-F749-BD1A-572290FB967B}" type="parTrans" cxnId="{4990DB1E-BEF9-4844-B1E0-5E21B33BA7DD}">
      <dgm:prSet/>
      <dgm:spPr/>
      <dgm:t>
        <a:bodyPr/>
        <a:lstStyle/>
        <a:p>
          <a:endParaRPr lang="en-US"/>
        </a:p>
      </dgm:t>
    </dgm:pt>
    <dgm:pt modelId="{A9F8FCFD-B2AC-4C4E-882E-9DDF24023CCE}" type="sibTrans" cxnId="{4990DB1E-BEF9-4844-B1E0-5E21B33BA7DD}">
      <dgm:prSet/>
      <dgm:spPr/>
      <dgm:t>
        <a:bodyPr/>
        <a:lstStyle/>
        <a:p>
          <a:endParaRPr lang="en-US"/>
        </a:p>
      </dgm:t>
    </dgm:pt>
    <dgm:pt modelId="{84408ABE-F814-3942-AE1D-28905A3BB7F9}">
      <dgm:prSet/>
      <dgm:spPr/>
      <dgm:t>
        <a:bodyPr/>
        <a:lstStyle/>
        <a:p>
          <a:r>
            <a:rPr lang="en-US"/>
            <a:t>Draft plan</a:t>
          </a:r>
        </a:p>
      </dgm:t>
    </dgm:pt>
    <dgm:pt modelId="{322FA3EE-5894-4942-86DE-888E5CD57F60}" type="parTrans" cxnId="{15E77DD6-CB50-3449-A13F-1BBDE054114F}">
      <dgm:prSet/>
      <dgm:spPr/>
      <dgm:t>
        <a:bodyPr/>
        <a:lstStyle/>
        <a:p>
          <a:endParaRPr lang="en-US"/>
        </a:p>
      </dgm:t>
    </dgm:pt>
    <dgm:pt modelId="{AD72F808-9A1A-8A4C-883F-F12B1EE76D80}" type="sibTrans" cxnId="{15E77DD6-CB50-3449-A13F-1BBDE054114F}">
      <dgm:prSet/>
      <dgm:spPr/>
      <dgm:t>
        <a:bodyPr/>
        <a:lstStyle/>
        <a:p>
          <a:endParaRPr lang="en-US"/>
        </a:p>
      </dgm:t>
    </dgm:pt>
    <dgm:pt modelId="{3A5CA872-59E8-C548-9B7B-BA70B6C5B57A}">
      <dgm:prSet/>
      <dgm:spPr/>
      <dgm:t>
        <a:bodyPr/>
        <a:lstStyle/>
        <a:p>
          <a:r>
            <a:rPr lang="en-US" b="1" dirty="0"/>
            <a:t>Mid-May – June</a:t>
          </a:r>
          <a:endParaRPr lang="en-US" dirty="0"/>
        </a:p>
      </dgm:t>
    </dgm:pt>
    <dgm:pt modelId="{1EAC4724-B0C0-314C-A13F-B213729B2626}" type="parTrans" cxnId="{594E4AD6-C99C-EF4F-BE07-A54A56150B00}">
      <dgm:prSet/>
      <dgm:spPr/>
      <dgm:t>
        <a:bodyPr/>
        <a:lstStyle/>
        <a:p>
          <a:endParaRPr lang="en-US"/>
        </a:p>
      </dgm:t>
    </dgm:pt>
    <dgm:pt modelId="{BA3E11EB-B6A9-7041-9151-EF0FC5AF579E}" type="sibTrans" cxnId="{594E4AD6-C99C-EF4F-BE07-A54A56150B00}">
      <dgm:prSet/>
      <dgm:spPr/>
      <dgm:t>
        <a:bodyPr/>
        <a:lstStyle/>
        <a:p>
          <a:endParaRPr lang="en-US"/>
        </a:p>
      </dgm:t>
    </dgm:pt>
    <dgm:pt modelId="{F30A3600-9F4E-3745-846A-3DF5CF8A67B3}">
      <dgm:prSet/>
      <dgm:spPr/>
      <dgm:t>
        <a:bodyPr/>
        <a:lstStyle/>
        <a:p>
          <a:r>
            <a:rPr lang="en-US"/>
            <a:t>Finalize and adopt plan</a:t>
          </a:r>
        </a:p>
      </dgm:t>
    </dgm:pt>
    <dgm:pt modelId="{79419AC7-9E4D-D744-A982-DA7C14DC075F}" type="parTrans" cxnId="{70A6356B-19E9-194D-B223-D0A11568E5F1}">
      <dgm:prSet/>
      <dgm:spPr/>
      <dgm:t>
        <a:bodyPr/>
        <a:lstStyle/>
        <a:p>
          <a:endParaRPr lang="en-US"/>
        </a:p>
      </dgm:t>
    </dgm:pt>
    <dgm:pt modelId="{2C0E7F41-1BD7-6A47-9B76-9E919EB713B5}" type="sibTrans" cxnId="{70A6356B-19E9-194D-B223-D0A11568E5F1}">
      <dgm:prSet/>
      <dgm:spPr/>
      <dgm:t>
        <a:bodyPr/>
        <a:lstStyle/>
        <a:p>
          <a:endParaRPr lang="en-US"/>
        </a:p>
      </dgm:t>
    </dgm:pt>
    <dgm:pt modelId="{281CCFC9-5216-1943-82E0-3BF6D7CECD17}">
      <dgm:prSet/>
      <dgm:spPr/>
      <dgm:t>
        <a:bodyPr/>
        <a:lstStyle/>
        <a:p>
          <a:r>
            <a:rPr lang="en-US"/>
            <a:t>Design implementation plan</a:t>
          </a:r>
        </a:p>
      </dgm:t>
    </dgm:pt>
    <dgm:pt modelId="{B8C89279-F5BD-5A40-8F76-DAE8581D97C8}" type="parTrans" cxnId="{CE5998AF-904F-FA42-BCCD-CC5007374315}">
      <dgm:prSet/>
      <dgm:spPr/>
      <dgm:t>
        <a:bodyPr/>
        <a:lstStyle/>
        <a:p>
          <a:endParaRPr lang="en-US"/>
        </a:p>
      </dgm:t>
    </dgm:pt>
    <dgm:pt modelId="{4E042914-A022-C34B-AFED-C7CC6D0FA19A}" type="sibTrans" cxnId="{CE5998AF-904F-FA42-BCCD-CC5007374315}">
      <dgm:prSet/>
      <dgm:spPr/>
      <dgm:t>
        <a:bodyPr/>
        <a:lstStyle/>
        <a:p>
          <a:endParaRPr lang="en-US"/>
        </a:p>
      </dgm:t>
    </dgm:pt>
    <dgm:pt modelId="{AF0D694A-ED8F-B346-9EAA-5B2E6B9F163F}" type="pres">
      <dgm:prSet presAssocID="{9AF0F449-2C55-4942-AE4A-9519C194AFD6}" presName="linearFlow" presStyleCnt="0">
        <dgm:presLayoutVars>
          <dgm:dir/>
          <dgm:animLvl val="lvl"/>
          <dgm:resizeHandles val="exact"/>
        </dgm:presLayoutVars>
      </dgm:prSet>
      <dgm:spPr/>
    </dgm:pt>
    <dgm:pt modelId="{59418E60-CF8E-9844-93E4-A46E35529126}" type="pres">
      <dgm:prSet presAssocID="{C8AEEC90-242E-4546-9918-994C4B940062}" presName="composite" presStyleCnt="0"/>
      <dgm:spPr/>
    </dgm:pt>
    <dgm:pt modelId="{76D7808F-BA65-2A48-A4E8-8AD66B00A042}" type="pres">
      <dgm:prSet presAssocID="{C8AEEC90-242E-4546-9918-994C4B94006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CF1401-1B31-404F-8F46-6D9DF7F435F1}" type="pres">
      <dgm:prSet presAssocID="{C8AEEC90-242E-4546-9918-994C4B940062}" presName="descendantText" presStyleLbl="alignAcc1" presStyleIdx="0" presStyleCnt="3" custScaleY="107794" custLinFactNeighborX="503" custLinFactNeighborY="7288">
        <dgm:presLayoutVars>
          <dgm:bulletEnabled val="1"/>
        </dgm:presLayoutVars>
      </dgm:prSet>
      <dgm:spPr/>
    </dgm:pt>
    <dgm:pt modelId="{DC7C8A9C-EF59-9340-B489-0449E0D20A5B}" type="pres">
      <dgm:prSet presAssocID="{88AB5513-0C79-F04D-9826-3DFC10919146}" presName="sp" presStyleCnt="0"/>
      <dgm:spPr/>
    </dgm:pt>
    <dgm:pt modelId="{1F0124FB-CC50-8948-8BA5-0CB5BC354ECF}" type="pres">
      <dgm:prSet presAssocID="{96F316B6-EAC3-7049-A83A-A1E64B384D27}" presName="composite" presStyleCnt="0"/>
      <dgm:spPr/>
    </dgm:pt>
    <dgm:pt modelId="{44377138-8F76-FA48-A435-2AAE25515251}" type="pres">
      <dgm:prSet presAssocID="{96F316B6-EAC3-7049-A83A-A1E64B384D2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75DBF0-DE10-EC41-A350-DA53D2BF5DDF}" type="pres">
      <dgm:prSet presAssocID="{96F316B6-EAC3-7049-A83A-A1E64B384D27}" presName="descendantText" presStyleLbl="alignAcc1" presStyleIdx="1" presStyleCnt="3">
        <dgm:presLayoutVars>
          <dgm:bulletEnabled val="1"/>
        </dgm:presLayoutVars>
      </dgm:prSet>
      <dgm:spPr/>
    </dgm:pt>
    <dgm:pt modelId="{7E203F8B-387B-FD48-80E7-42E8B82FCA37}" type="pres">
      <dgm:prSet presAssocID="{E50B37C7-A05A-2448-8528-21A3BFF654A0}" presName="sp" presStyleCnt="0"/>
      <dgm:spPr/>
    </dgm:pt>
    <dgm:pt modelId="{5B2400F8-3F13-A043-9D78-3087077BBD31}" type="pres">
      <dgm:prSet presAssocID="{3A5CA872-59E8-C548-9B7B-BA70B6C5B57A}" presName="composite" presStyleCnt="0"/>
      <dgm:spPr/>
    </dgm:pt>
    <dgm:pt modelId="{19430A59-A8B4-D743-9EAF-2F6F3C148FAD}" type="pres">
      <dgm:prSet presAssocID="{3A5CA872-59E8-C548-9B7B-BA70B6C5B57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3D2E351-16E6-BB48-B279-4C5B978633E8}" type="pres">
      <dgm:prSet presAssocID="{3A5CA872-59E8-C548-9B7B-BA70B6C5B57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27FCE03-0571-B440-8313-54A7AE82C1A9}" type="presOf" srcId="{F30A3600-9F4E-3745-846A-3DF5CF8A67B3}" destId="{23D2E351-16E6-BB48-B279-4C5B978633E8}" srcOrd="0" destOrd="0" presId="urn:microsoft.com/office/officeart/2005/8/layout/chevron2"/>
    <dgm:cxn modelId="{EC36E707-DFE7-C44A-AF91-487D3FECD68E}" type="presOf" srcId="{C8AEEC90-242E-4546-9918-994C4B940062}" destId="{76D7808F-BA65-2A48-A4E8-8AD66B00A042}" srcOrd="0" destOrd="0" presId="urn:microsoft.com/office/officeart/2005/8/layout/chevron2"/>
    <dgm:cxn modelId="{834F3109-2380-5245-9546-26D18E4658B5}" type="presOf" srcId="{F2DECC75-31D2-A846-9D5C-228D5E9F59EC}" destId="{41CF1401-1B31-404F-8F46-6D9DF7F435F1}" srcOrd="0" destOrd="3" presId="urn:microsoft.com/office/officeart/2005/8/layout/chevron2"/>
    <dgm:cxn modelId="{5690F012-26AE-7747-B82C-0EBDAE9E2EA8}" type="presOf" srcId="{281CCFC9-5216-1943-82E0-3BF6D7CECD17}" destId="{23D2E351-16E6-BB48-B279-4C5B978633E8}" srcOrd="0" destOrd="1" presId="urn:microsoft.com/office/officeart/2005/8/layout/chevron2"/>
    <dgm:cxn modelId="{4990DB1E-BEF9-4844-B1E0-5E21B33BA7DD}" srcId="{96F316B6-EAC3-7049-A83A-A1E64B384D27}" destId="{786A4333-07E6-CA46-A999-355D38F1553B}" srcOrd="1" destOrd="0" parTransId="{CB1C5A92-B862-F749-BD1A-572290FB967B}" sibTransId="{A9F8FCFD-B2AC-4C4E-882E-9DDF24023CCE}"/>
    <dgm:cxn modelId="{61502D24-DEB6-2946-B258-C37C16A9CA11}" srcId="{2E2894B0-8DAB-4C4B-B49A-00ECADB1758C}" destId="{F2DECC75-31D2-A846-9D5C-228D5E9F59EC}" srcOrd="1" destOrd="0" parTransId="{F867FED7-B406-A641-98CD-064571DFA54F}" sibTransId="{731B2C0C-7E85-C24E-816F-45A4C438B790}"/>
    <dgm:cxn modelId="{DF2BC528-7FA9-4241-88E6-87FB80D7066D}" type="presOf" srcId="{786A4333-07E6-CA46-A999-355D38F1553B}" destId="{1675DBF0-DE10-EC41-A350-DA53D2BF5DDF}" srcOrd="0" destOrd="1" presId="urn:microsoft.com/office/officeart/2005/8/layout/chevron2"/>
    <dgm:cxn modelId="{82AEFC2F-1E54-D840-9075-FB5227DF3233}" type="presOf" srcId="{46D00F2F-1F30-2F4D-B1CF-2100BA4FA307}" destId="{41CF1401-1B31-404F-8F46-6D9DF7F435F1}" srcOrd="0" destOrd="0" presId="urn:microsoft.com/office/officeart/2005/8/layout/chevron2"/>
    <dgm:cxn modelId="{5FDE1241-4D6C-8B44-BE9A-F98ED3F596B6}" srcId="{2E2894B0-8DAB-4C4B-B49A-00ECADB1758C}" destId="{B6D1DFCB-13F7-124D-900A-F18F343CD26D}" srcOrd="2" destOrd="0" parTransId="{B83BCC94-8CB0-2F4F-B07A-7C80D6635D34}" sibTransId="{8E0FAD52-F957-D943-9454-903524FEAC59}"/>
    <dgm:cxn modelId="{B3A1C45E-4BED-A645-866D-99A9E1CEE02E}" type="presOf" srcId="{2732002B-3598-8540-A636-AD1975469727}" destId="{1675DBF0-DE10-EC41-A350-DA53D2BF5DDF}" srcOrd="0" destOrd="0" presId="urn:microsoft.com/office/officeart/2005/8/layout/chevron2"/>
    <dgm:cxn modelId="{70A6356B-19E9-194D-B223-D0A11568E5F1}" srcId="{3A5CA872-59E8-C548-9B7B-BA70B6C5B57A}" destId="{F30A3600-9F4E-3745-846A-3DF5CF8A67B3}" srcOrd="0" destOrd="0" parTransId="{79419AC7-9E4D-D744-A982-DA7C14DC075F}" sibTransId="{2C0E7F41-1BD7-6A47-9B76-9E919EB713B5}"/>
    <dgm:cxn modelId="{4FA9BD6D-104D-8648-A080-5119D09D82A7}" srcId="{C8AEEC90-242E-4546-9918-994C4B940062}" destId="{46D00F2F-1F30-2F4D-B1CF-2100BA4FA307}" srcOrd="0" destOrd="0" parTransId="{E953AC92-6B6D-4C42-AC3B-601E3ABCB7F9}" sibTransId="{A157AE8F-6A52-1D4E-9C20-A8BC1B677E5E}"/>
    <dgm:cxn modelId="{2C61C27E-5748-DC4F-9885-B37A2B60563D}" srcId="{C8AEEC90-242E-4546-9918-994C4B940062}" destId="{2E2894B0-8DAB-4C4B-B49A-00ECADB1758C}" srcOrd="1" destOrd="0" parTransId="{71296C87-ABAA-0D4A-BA84-A12665689511}" sibTransId="{BFF6A998-D296-8F45-803B-7271660127F6}"/>
    <dgm:cxn modelId="{5B041185-3D1E-B948-B5F2-3DBAC620C7E9}" type="presOf" srcId="{84408ABE-F814-3942-AE1D-28905A3BB7F9}" destId="{1675DBF0-DE10-EC41-A350-DA53D2BF5DDF}" srcOrd="0" destOrd="2" presId="urn:microsoft.com/office/officeart/2005/8/layout/chevron2"/>
    <dgm:cxn modelId="{7CE2CBA8-BC2B-FE43-A8C5-4CF286E455B5}" srcId="{9AF0F449-2C55-4942-AE4A-9519C194AFD6}" destId="{C8AEEC90-242E-4546-9918-994C4B940062}" srcOrd="0" destOrd="0" parTransId="{577FC1BB-32EC-9C40-A50A-4984B58FC3D8}" sibTransId="{88AB5513-0C79-F04D-9826-3DFC10919146}"/>
    <dgm:cxn modelId="{B4C931AC-F37F-5C44-AFF4-40AAF5F52DB6}" srcId="{9AF0F449-2C55-4942-AE4A-9519C194AFD6}" destId="{96F316B6-EAC3-7049-A83A-A1E64B384D27}" srcOrd="1" destOrd="0" parTransId="{CA8AE73A-C4A5-1844-97E6-77204F8A0079}" sibTransId="{E50B37C7-A05A-2448-8528-21A3BFF654A0}"/>
    <dgm:cxn modelId="{CE5998AF-904F-FA42-BCCD-CC5007374315}" srcId="{3A5CA872-59E8-C548-9B7B-BA70B6C5B57A}" destId="{281CCFC9-5216-1943-82E0-3BF6D7CECD17}" srcOrd="1" destOrd="0" parTransId="{B8C89279-F5BD-5A40-8F76-DAE8581D97C8}" sibTransId="{4E042914-A022-C34B-AFED-C7CC6D0FA19A}"/>
    <dgm:cxn modelId="{A4CD79B0-2683-F04F-8728-1094CC062E02}" type="presOf" srcId="{96F316B6-EAC3-7049-A83A-A1E64B384D27}" destId="{44377138-8F76-FA48-A435-2AAE25515251}" srcOrd="0" destOrd="0" presId="urn:microsoft.com/office/officeart/2005/8/layout/chevron2"/>
    <dgm:cxn modelId="{C82990B0-373C-4C43-A9E1-7377584F30D1}" type="presOf" srcId="{9AF0F449-2C55-4942-AE4A-9519C194AFD6}" destId="{AF0D694A-ED8F-B346-9EAA-5B2E6B9F163F}" srcOrd="0" destOrd="0" presId="urn:microsoft.com/office/officeart/2005/8/layout/chevron2"/>
    <dgm:cxn modelId="{643D19B6-FDBD-0E4C-B7C6-F6E607169986}" type="presOf" srcId="{B6D1DFCB-13F7-124D-900A-F18F343CD26D}" destId="{41CF1401-1B31-404F-8F46-6D9DF7F435F1}" srcOrd="0" destOrd="4" presId="urn:microsoft.com/office/officeart/2005/8/layout/chevron2"/>
    <dgm:cxn modelId="{DC8A0CC3-31BC-B348-9226-DDAE09ADAD38}" srcId="{2E2894B0-8DAB-4C4B-B49A-00ECADB1758C}" destId="{312BE11B-42F2-B547-B3C3-4799F59D35C7}" srcOrd="0" destOrd="0" parTransId="{DF030C99-1302-064C-9CE4-0D2E19A41D39}" sibTransId="{A9A6A2B6-E6F4-ED4C-8F43-458E5BAA359B}"/>
    <dgm:cxn modelId="{594E4AD6-C99C-EF4F-BE07-A54A56150B00}" srcId="{9AF0F449-2C55-4942-AE4A-9519C194AFD6}" destId="{3A5CA872-59E8-C548-9B7B-BA70B6C5B57A}" srcOrd="2" destOrd="0" parTransId="{1EAC4724-B0C0-314C-A13F-B213729B2626}" sibTransId="{BA3E11EB-B6A9-7041-9151-EF0FC5AF579E}"/>
    <dgm:cxn modelId="{15E77DD6-CB50-3449-A13F-1BBDE054114F}" srcId="{96F316B6-EAC3-7049-A83A-A1E64B384D27}" destId="{84408ABE-F814-3942-AE1D-28905A3BB7F9}" srcOrd="2" destOrd="0" parTransId="{322FA3EE-5894-4942-86DE-888E5CD57F60}" sibTransId="{AD72F808-9A1A-8A4C-883F-F12B1EE76D80}"/>
    <dgm:cxn modelId="{D4C6CEDE-E0DA-D846-AEDE-2AF0DC62989D}" type="presOf" srcId="{2E2894B0-8DAB-4C4B-B49A-00ECADB1758C}" destId="{41CF1401-1B31-404F-8F46-6D9DF7F435F1}" srcOrd="0" destOrd="1" presId="urn:microsoft.com/office/officeart/2005/8/layout/chevron2"/>
    <dgm:cxn modelId="{C0D4DAE6-4D6E-BE42-AF66-6D643C5D4C1D}" type="presOf" srcId="{312BE11B-42F2-B547-B3C3-4799F59D35C7}" destId="{41CF1401-1B31-404F-8F46-6D9DF7F435F1}" srcOrd="0" destOrd="2" presId="urn:microsoft.com/office/officeart/2005/8/layout/chevron2"/>
    <dgm:cxn modelId="{18779FEB-861A-A144-B5DD-5F261E3A8BA9}" srcId="{96F316B6-EAC3-7049-A83A-A1E64B384D27}" destId="{2732002B-3598-8540-A636-AD1975469727}" srcOrd="0" destOrd="0" parTransId="{0EE03D19-12AE-2A41-8950-9C744A63B48C}" sibTransId="{138FA648-71B2-D341-981F-A4268890CC52}"/>
    <dgm:cxn modelId="{5F7957FE-2BC7-F243-AEA3-318904CECCE7}" type="presOf" srcId="{3A5CA872-59E8-C548-9B7B-BA70B6C5B57A}" destId="{19430A59-A8B4-D743-9EAF-2F6F3C148FAD}" srcOrd="0" destOrd="0" presId="urn:microsoft.com/office/officeart/2005/8/layout/chevron2"/>
    <dgm:cxn modelId="{DA5467C4-1E45-A047-A940-31AB38031150}" type="presParOf" srcId="{AF0D694A-ED8F-B346-9EAA-5B2E6B9F163F}" destId="{59418E60-CF8E-9844-93E4-A46E35529126}" srcOrd="0" destOrd="0" presId="urn:microsoft.com/office/officeart/2005/8/layout/chevron2"/>
    <dgm:cxn modelId="{CF1471CA-0F67-1041-B628-975ACC02D608}" type="presParOf" srcId="{59418E60-CF8E-9844-93E4-A46E35529126}" destId="{76D7808F-BA65-2A48-A4E8-8AD66B00A042}" srcOrd="0" destOrd="0" presId="urn:microsoft.com/office/officeart/2005/8/layout/chevron2"/>
    <dgm:cxn modelId="{F1DAC1E5-F9F1-9047-BDA8-0EB02C766F08}" type="presParOf" srcId="{59418E60-CF8E-9844-93E4-A46E35529126}" destId="{41CF1401-1B31-404F-8F46-6D9DF7F435F1}" srcOrd="1" destOrd="0" presId="urn:microsoft.com/office/officeart/2005/8/layout/chevron2"/>
    <dgm:cxn modelId="{72630C13-52B5-154E-90B8-D02BCD40B788}" type="presParOf" srcId="{AF0D694A-ED8F-B346-9EAA-5B2E6B9F163F}" destId="{DC7C8A9C-EF59-9340-B489-0449E0D20A5B}" srcOrd="1" destOrd="0" presId="urn:microsoft.com/office/officeart/2005/8/layout/chevron2"/>
    <dgm:cxn modelId="{E925F4A3-F1E8-F141-9DE2-7F7ECD0D93C8}" type="presParOf" srcId="{AF0D694A-ED8F-B346-9EAA-5B2E6B9F163F}" destId="{1F0124FB-CC50-8948-8BA5-0CB5BC354ECF}" srcOrd="2" destOrd="0" presId="urn:microsoft.com/office/officeart/2005/8/layout/chevron2"/>
    <dgm:cxn modelId="{53E30E3D-8DFC-684A-9456-E00FBF1D05B9}" type="presParOf" srcId="{1F0124FB-CC50-8948-8BA5-0CB5BC354ECF}" destId="{44377138-8F76-FA48-A435-2AAE25515251}" srcOrd="0" destOrd="0" presId="urn:microsoft.com/office/officeart/2005/8/layout/chevron2"/>
    <dgm:cxn modelId="{D9F643ED-2FD8-E445-86B7-6E9E6C890321}" type="presParOf" srcId="{1F0124FB-CC50-8948-8BA5-0CB5BC354ECF}" destId="{1675DBF0-DE10-EC41-A350-DA53D2BF5DDF}" srcOrd="1" destOrd="0" presId="urn:microsoft.com/office/officeart/2005/8/layout/chevron2"/>
    <dgm:cxn modelId="{9186F354-2DC3-8B43-8434-206CC6EC8DB0}" type="presParOf" srcId="{AF0D694A-ED8F-B346-9EAA-5B2E6B9F163F}" destId="{7E203F8B-387B-FD48-80E7-42E8B82FCA37}" srcOrd="3" destOrd="0" presId="urn:microsoft.com/office/officeart/2005/8/layout/chevron2"/>
    <dgm:cxn modelId="{A7E1DD9B-59B2-534A-B2D1-AA0DB3475911}" type="presParOf" srcId="{AF0D694A-ED8F-B346-9EAA-5B2E6B9F163F}" destId="{5B2400F8-3F13-A043-9D78-3087077BBD31}" srcOrd="4" destOrd="0" presId="urn:microsoft.com/office/officeart/2005/8/layout/chevron2"/>
    <dgm:cxn modelId="{75B6C2CE-F64D-6244-A273-D12245198EFF}" type="presParOf" srcId="{5B2400F8-3F13-A043-9D78-3087077BBD31}" destId="{19430A59-A8B4-D743-9EAF-2F6F3C148FAD}" srcOrd="0" destOrd="0" presId="urn:microsoft.com/office/officeart/2005/8/layout/chevron2"/>
    <dgm:cxn modelId="{A2373F69-B28F-764A-A99B-CBBDD3B07F44}" type="presParOf" srcId="{5B2400F8-3F13-A043-9D78-3087077BBD31}" destId="{23D2E351-16E6-BB48-B279-4C5B978633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7808F-BA65-2A48-A4E8-8AD66B00A042}">
      <dsp:nvSpPr>
        <dsp:cNvPr id="0" name=""/>
        <dsp:cNvSpPr/>
      </dsp:nvSpPr>
      <dsp:spPr>
        <a:xfrm rot="5400000">
          <a:off x="-259866" y="306439"/>
          <a:ext cx="1732441" cy="121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January – March</a:t>
          </a:r>
          <a:endParaRPr lang="en-US" sz="1700" kern="1200" dirty="0"/>
        </a:p>
      </dsp:txBody>
      <dsp:txXfrm rot="-5400000">
        <a:off x="1" y="652926"/>
        <a:ext cx="1212708" cy="519733"/>
      </dsp:txXfrm>
    </dsp:sp>
    <dsp:sp modelId="{41CF1401-1B31-404F-8F46-6D9DF7F435F1}">
      <dsp:nvSpPr>
        <dsp:cNvPr id="0" name=""/>
        <dsp:cNvSpPr/>
      </dsp:nvSpPr>
      <dsp:spPr>
        <a:xfrm rot="5400000">
          <a:off x="5198611" y="-3901143"/>
          <a:ext cx="1213853" cy="918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Core Values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strategic plan themes and high-level strategic outcomes informed by: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Mission, Vision, Core Values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President’s goals; USM goals; current strategic planning goals, MHEC, Other (?) …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Involves deans, VPs, shared governance councils, others (?)</a:t>
          </a:r>
        </a:p>
      </dsp:txBody>
      <dsp:txXfrm rot="-5400000">
        <a:off x="1212708" y="144015"/>
        <a:ext cx="9126405" cy="1095343"/>
      </dsp:txXfrm>
    </dsp:sp>
    <dsp:sp modelId="{44377138-8F76-FA48-A435-2AAE25515251}">
      <dsp:nvSpPr>
        <dsp:cNvPr id="0" name=""/>
        <dsp:cNvSpPr/>
      </dsp:nvSpPr>
      <dsp:spPr>
        <a:xfrm rot="5400000">
          <a:off x="-259866" y="1848126"/>
          <a:ext cx="1732441" cy="121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April – May </a:t>
          </a:r>
          <a:endParaRPr lang="en-US" sz="1700" kern="1200" dirty="0"/>
        </a:p>
      </dsp:txBody>
      <dsp:txXfrm rot="-5400000">
        <a:off x="1" y="2194613"/>
        <a:ext cx="1212708" cy="519733"/>
      </dsp:txXfrm>
    </dsp:sp>
    <dsp:sp modelId="{1675DBF0-DE10-EC41-A350-DA53D2BF5DDF}">
      <dsp:nvSpPr>
        <dsp:cNvPr id="0" name=""/>
        <dsp:cNvSpPr/>
      </dsp:nvSpPr>
      <dsp:spPr>
        <a:xfrm rot="5400000">
          <a:off x="5242495" y="-2441526"/>
          <a:ext cx="1126086" cy="918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University-wide feedback/input sessions on themes and outcomes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Revise and refine themes and outcomes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Draft plan</a:t>
          </a:r>
        </a:p>
      </dsp:txBody>
      <dsp:txXfrm rot="-5400000">
        <a:off x="1212709" y="1643231"/>
        <a:ext cx="9130689" cy="1016144"/>
      </dsp:txXfrm>
    </dsp:sp>
    <dsp:sp modelId="{19430A59-A8B4-D743-9EAF-2F6F3C148FAD}">
      <dsp:nvSpPr>
        <dsp:cNvPr id="0" name=""/>
        <dsp:cNvSpPr/>
      </dsp:nvSpPr>
      <dsp:spPr>
        <a:xfrm rot="5400000">
          <a:off x="-259866" y="3389813"/>
          <a:ext cx="1732441" cy="121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Mid-May – June</a:t>
          </a:r>
          <a:endParaRPr lang="en-US" sz="1700" kern="1200" dirty="0"/>
        </a:p>
      </dsp:txBody>
      <dsp:txXfrm rot="-5400000">
        <a:off x="1" y="3736300"/>
        <a:ext cx="1212708" cy="519733"/>
      </dsp:txXfrm>
    </dsp:sp>
    <dsp:sp modelId="{23D2E351-16E6-BB48-B279-4C5B978633E8}">
      <dsp:nvSpPr>
        <dsp:cNvPr id="0" name=""/>
        <dsp:cNvSpPr/>
      </dsp:nvSpPr>
      <dsp:spPr>
        <a:xfrm rot="5400000">
          <a:off x="5242495" y="-899839"/>
          <a:ext cx="1126086" cy="918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Finalize and adopt plan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Design implementation plan</a:t>
          </a:r>
        </a:p>
      </dsp:txBody>
      <dsp:txXfrm rot="-5400000">
        <a:off x="1212709" y="3184918"/>
        <a:ext cx="9130689" cy="101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C6BA0-B67D-C84D-899F-26042B618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B0B6-7626-DB47-92C6-EA9B2D8C9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1330-E884-E34C-AA72-620417A886FD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775A5-53C0-D54C-8E7F-CC3B38271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05A0E-412C-DD4D-AF61-839BC12A4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6680-9CBB-514F-9868-239130C92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5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6E7F-E029-4A8E-81C8-963ED4704D78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6F654-2F8A-40B8-9263-02453B1BC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6F654-2F8A-40B8-9263-02453B1BC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6F654-2F8A-40B8-9263-02453B1BC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01853" y="3767137"/>
            <a:ext cx="5165558" cy="285825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37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2779"/>
            <a:ext cx="9144000" cy="9271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3452"/>
            <a:ext cx="9144000" cy="8943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27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82801-7427-614C-A370-9C50F1422A9A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DE0E3-1F2F-4044-A6EE-5A055FCC2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9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A3310-A589-F743-B657-F9259F56E194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C4323-75C6-414A-A42C-BB31A56EA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DE9D-9048-BA46-A08B-5C07BD3EDED5}" type="datetimeFigureOut">
              <a:rPr lang="en-US" smtClean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E54D-48F8-D048-A87C-0CD23BE3C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92969"/>
            <a:ext cx="10515600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19664"/>
            <a:ext cx="10515600" cy="32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0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2338"/>
            <a:ext cx="10515600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7" y="2454441"/>
            <a:ext cx="10515600" cy="251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7861"/>
            <a:ext cx="90918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77" y="2966160"/>
            <a:ext cx="10515600" cy="182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24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6882" y="3165231"/>
            <a:ext cx="4980317" cy="3459856"/>
          </a:xfrm>
        </p:spPr>
        <p:txBody>
          <a:bodyPr>
            <a:normAutofit fontScale="90000"/>
          </a:bodyPr>
          <a:lstStyle/>
          <a:p>
            <a:r>
              <a:rPr lang="en-US" dirty="0"/>
              <a:t>Core Values Townhall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Dr. Judy L. Postmus</a:t>
            </a:r>
            <a:br>
              <a:rPr lang="en-US" sz="2000" dirty="0"/>
            </a:br>
            <a:r>
              <a:rPr lang="en-US" sz="2000" dirty="0"/>
              <a:t>Dean &amp; Professor, School of Social Work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Dr. Roger J. Ward</a:t>
            </a:r>
            <a:br>
              <a:rPr lang="en-US" sz="2000" dirty="0"/>
            </a:br>
            <a:r>
              <a:rPr lang="en-US" sz="2000" dirty="0"/>
              <a:t>Provost &amp; EVP (Interim)</a:t>
            </a:r>
            <a:br>
              <a:rPr lang="en-US" sz="2000" dirty="0"/>
            </a:br>
            <a:r>
              <a:rPr lang="en-US" sz="2000" dirty="0"/>
              <a:t>Dean, Graduate School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Co-Chairs, Strategic Planning Steering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73" y="1553386"/>
            <a:ext cx="6499654" cy="872166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C7212F"/>
                </a:solidFill>
                <a:latin typeface="+mn-lt"/>
              </a:rPr>
              <a:t>RESPECT and 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890" y="2794713"/>
            <a:ext cx="8933024" cy="2716401"/>
          </a:xfrm>
        </p:spPr>
        <p:txBody>
          <a:bodyPr>
            <a:normAutofit/>
          </a:bodyPr>
          <a:lstStyle/>
          <a:p>
            <a:pPr algn="l" fontAlgn="base">
              <a:lnSpc>
                <a:spcPct val="100000"/>
              </a:lnSpc>
            </a:pPr>
            <a:r>
              <a:rPr lang="en-US" sz="2000" b="1" dirty="0">
                <a:solidFill>
                  <a:srgbClr val="C7212F"/>
                </a:solidFill>
              </a:rPr>
              <a:t>WHAT IT MEANS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We value each other and hold ourselves accountable </a:t>
            </a:r>
            <a:br>
              <a:rPr lang="en-US" dirty="0"/>
            </a:br>
            <a:r>
              <a:rPr lang="en-US" dirty="0"/>
              <a:t>for acting ethically and transparently. </a:t>
            </a:r>
          </a:p>
          <a:p>
            <a:pPr algn="l" fontAlgn="base">
              <a:lnSpc>
                <a:spcPct val="100000"/>
              </a:lnSpc>
            </a:pPr>
            <a:endParaRPr lang="en-US" sz="2000" dirty="0"/>
          </a:p>
          <a:p>
            <a:pPr algn="l" fontAlgn="base">
              <a:lnSpc>
                <a:spcPct val="100000"/>
              </a:lnSpc>
            </a:pPr>
            <a:r>
              <a:rPr lang="en-US" sz="2000" b="1" dirty="0">
                <a:solidFill>
                  <a:srgbClr val="C7212F"/>
                </a:solidFill>
              </a:rPr>
              <a:t>SYNONYMS/IDEAS TO CAPTURE IN THE FULLER NARRATIVE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Civility | Accountability | Transparency | Ethics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2766" y="641569"/>
            <a:ext cx="9282431" cy="410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200" b="1" dirty="0"/>
              <a:t>Civility/Accountability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17" y="834052"/>
            <a:ext cx="1328928" cy="8382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BE3231-6D31-454D-AB72-7221437C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26" y="288043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820" y="2436820"/>
            <a:ext cx="9859780" cy="2593225"/>
          </a:xfr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</a:pPr>
            <a:r>
              <a:rPr lang="en-US" b="1" dirty="0">
                <a:solidFill>
                  <a:srgbClr val="C7212F"/>
                </a:solidFill>
              </a:rPr>
              <a:t>WHAT IT MEANS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We care about the welfare our people, planet, </a:t>
            </a:r>
            <a:br>
              <a:rPr lang="en-US" dirty="0"/>
            </a:br>
            <a:r>
              <a:rPr lang="en-US" dirty="0"/>
              <a:t>communities, and university.</a:t>
            </a:r>
          </a:p>
          <a:p>
            <a:pPr algn="l" fontAlgn="base">
              <a:lnSpc>
                <a:spcPct val="100000"/>
              </a:lnSpc>
            </a:pPr>
            <a:endParaRPr lang="en-US" b="1" u="sng" dirty="0"/>
          </a:p>
          <a:p>
            <a:pPr algn="l" fontAlgn="base">
              <a:lnSpc>
                <a:spcPct val="100000"/>
              </a:lnSpc>
            </a:pPr>
            <a:r>
              <a:rPr lang="en-US" b="1" dirty="0">
                <a:solidFill>
                  <a:srgbClr val="C7212F"/>
                </a:solidFill>
              </a:rPr>
              <a:t>SYNONYMS/IDEAS TO CAPTURE IN THE FULLER NARRATIVE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Work &amp; Academic Life Balance | Environmentally Friendly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Responsible Stewardship of Resources| Family Friendly| Mindfulness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 txBox="1">
            <a:spLocks/>
          </p:cNvSpPr>
          <p:nvPr/>
        </p:nvSpPr>
        <p:spPr>
          <a:xfrm>
            <a:off x="1938528" y="1437613"/>
            <a:ext cx="8391720" cy="872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7212F"/>
                </a:solidFill>
                <a:latin typeface="+mn-lt"/>
              </a:rPr>
              <a:t>WELL-BEING and SUSTAINABILITY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655820" y="641569"/>
            <a:ext cx="9219377" cy="410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200" b="1" dirty="0"/>
              <a:t>Leadership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1" y="732073"/>
            <a:ext cx="1328928" cy="8382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94FCD6-87F6-D045-A39D-FD4F6DA6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43682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62" y="819329"/>
            <a:ext cx="1328928" cy="8382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24" y="2622496"/>
            <a:ext cx="9688015" cy="2594919"/>
          </a:xfrm>
        </p:spPr>
        <p:txBody>
          <a:bodyPr>
            <a:normAutofit lnSpcReduction="10000"/>
          </a:bodyPr>
          <a:lstStyle/>
          <a:p>
            <a:pPr algn="l" fontAlgn="base">
              <a:lnSpc>
                <a:spcPct val="100000"/>
              </a:lnSpc>
            </a:pPr>
            <a:r>
              <a:rPr lang="en-US" sz="2200" b="1" dirty="0">
                <a:solidFill>
                  <a:srgbClr val="C7212F"/>
                </a:solidFill>
              </a:rPr>
              <a:t>WHAT IT MEANS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We embrace diversity and value inclusive and </a:t>
            </a:r>
            <a:br>
              <a:rPr lang="en-US" dirty="0"/>
            </a:br>
            <a:r>
              <a:rPr lang="en-US" dirty="0"/>
              <a:t>just communities.</a:t>
            </a:r>
          </a:p>
          <a:p>
            <a:pPr algn="l" fontAlgn="base">
              <a:lnSpc>
                <a:spcPct val="100000"/>
              </a:lnSpc>
            </a:pPr>
            <a:endParaRPr lang="en-US" b="1" u="sng" dirty="0"/>
          </a:p>
          <a:p>
            <a:pPr algn="l" fontAlgn="base">
              <a:lnSpc>
                <a:spcPct val="100000"/>
              </a:lnSpc>
            </a:pPr>
            <a:r>
              <a:rPr lang="en-US" sz="2000" b="1" dirty="0">
                <a:solidFill>
                  <a:srgbClr val="C7212F"/>
                </a:solidFill>
              </a:rPr>
              <a:t>SYNONYMS/IDEAS TO CAPTURE IN THE FULLER NARRATIVE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Diversity | Inclusion | Social Justice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 txBox="1">
            <a:spLocks/>
          </p:cNvSpPr>
          <p:nvPr/>
        </p:nvSpPr>
        <p:spPr>
          <a:xfrm>
            <a:off x="2619632" y="1487284"/>
            <a:ext cx="7710616" cy="872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7212F"/>
                </a:solidFill>
                <a:latin typeface="+mn-lt"/>
              </a:rPr>
              <a:t>EQUITY and JUSTICE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3124" y="641569"/>
            <a:ext cx="9282073" cy="410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200" b="1" dirty="0"/>
              <a:t>Diversity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F2511A-9A6A-194A-B5CE-F6F2F2B1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197" y="252234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470" y="1487284"/>
            <a:ext cx="7092778" cy="872166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rgbClr val="C7212F"/>
                </a:solidFill>
                <a:latin typeface="+mn-lt"/>
              </a:rPr>
              <a:t>INNOVATION and DISCOVERY</a:t>
            </a:r>
            <a:endParaRPr lang="en-US" sz="4400" b="1" dirty="0">
              <a:solidFill>
                <a:srgbClr val="C7212F"/>
              </a:solidFill>
              <a:latin typeface="+mn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3124" y="641569"/>
            <a:ext cx="9282073" cy="410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200" b="1" dirty="0"/>
              <a:t>Excellence/Knowledge/Collaboration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06" y="725608"/>
            <a:ext cx="1328928" cy="8382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3124" y="2708038"/>
            <a:ext cx="9601200" cy="271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2000" b="1" dirty="0">
                <a:solidFill>
                  <a:srgbClr val="C7212F"/>
                </a:solidFill>
              </a:rPr>
              <a:t>WHAT IT MEANS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We imagine new and improved ways to get things done.</a:t>
            </a:r>
          </a:p>
          <a:p>
            <a:pPr algn="l" fontAlgn="base">
              <a:lnSpc>
                <a:spcPct val="100000"/>
              </a:lnSpc>
            </a:pPr>
            <a:endParaRPr lang="en-US" sz="2000" dirty="0"/>
          </a:p>
          <a:p>
            <a:pPr algn="l" fontAlgn="base">
              <a:lnSpc>
                <a:spcPct val="100000"/>
              </a:lnSpc>
            </a:pPr>
            <a:r>
              <a:rPr lang="en-US" sz="2000" b="1" dirty="0">
                <a:solidFill>
                  <a:srgbClr val="C7212F"/>
                </a:solidFill>
              </a:rPr>
              <a:t>SYNONYMS/IDEAS TO CAPTURE IN THE FULLER NARRATIVE</a:t>
            </a:r>
          </a:p>
          <a:p>
            <a:pPr algn="l" fontAlgn="base">
              <a:lnSpc>
                <a:spcPct val="100000"/>
              </a:lnSpc>
            </a:pPr>
            <a:r>
              <a:rPr lang="en-US" dirty="0"/>
              <a:t>Creativity | Discovery | Agility | Novel Thinking | Teamwork | Partnership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3D47B6F-A303-C943-B7C2-36BA45E2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21" y="227660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955" y="1242701"/>
            <a:ext cx="9439968" cy="4372598"/>
          </a:xfrm>
        </p:spPr>
        <p:txBody>
          <a:bodyPr>
            <a:normAutofit/>
          </a:bodyPr>
          <a:lstStyle/>
          <a:p>
            <a:pPr lvl="1" algn="l"/>
            <a:endParaRPr lang="en-US" sz="2800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Community &amp; Stakeholder feedback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Leadership update and input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Review/reconcile draft values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800" dirty="0"/>
              <a:t>Review/reconcile draft themes</a:t>
            </a:r>
          </a:p>
        </p:txBody>
      </p:sp>
    </p:spTree>
    <p:extLst>
      <p:ext uri="{BB962C8B-B14F-4D97-AF65-F5344CB8AC3E}">
        <p14:creationId xmlns:p14="http://schemas.microsoft.com/office/powerpoint/2010/main" val="264514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12F9-E77D-734A-BFA1-90A9AC519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7B996-5ACB-2441-AF11-A4D025AA6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in Peace and Spread Love</a:t>
            </a:r>
          </a:p>
        </p:txBody>
      </p:sp>
    </p:spTree>
    <p:extLst>
      <p:ext uri="{BB962C8B-B14F-4D97-AF65-F5344CB8AC3E}">
        <p14:creationId xmlns:p14="http://schemas.microsoft.com/office/powerpoint/2010/main" val="10036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70" y="1215507"/>
            <a:ext cx="10703169" cy="468473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US" sz="2600" dirty="0"/>
          </a:p>
          <a:p>
            <a:r>
              <a:rPr lang="en-US" sz="2600" b="1" dirty="0"/>
              <a:t>Goal: </a:t>
            </a:r>
            <a:r>
              <a:rPr lang="en-US" sz="2600" dirty="0"/>
              <a:t>Adopt UMB’s FY22 – FY26 Strategic Plan by </a:t>
            </a:r>
            <a:r>
              <a:rPr lang="en-US" sz="2600" u="sng" dirty="0"/>
              <a:t>June 30, 2021</a:t>
            </a:r>
          </a:p>
          <a:p>
            <a:endParaRPr lang="en-US" sz="2600" dirty="0"/>
          </a:p>
          <a:p>
            <a:r>
              <a:rPr lang="en-US" sz="2600" b="1" dirty="0"/>
              <a:t>23</a:t>
            </a:r>
            <a:r>
              <a:rPr lang="en-US" sz="2600" dirty="0"/>
              <a:t> Steering Committee (SC) Members – Meets </a:t>
            </a:r>
            <a:r>
              <a:rPr lang="en-US" sz="2600" u="sng" dirty="0"/>
              <a:t>every 3 weeks</a:t>
            </a:r>
          </a:p>
          <a:p>
            <a:endParaRPr lang="en-US" sz="2600" dirty="0"/>
          </a:p>
          <a:p>
            <a:r>
              <a:rPr lang="en-US" sz="2600" b="1" dirty="0"/>
              <a:t>11</a:t>
            </a:r>
            <a:r>
              <a:rPr lang="en-US" sz="2600" dirty="0"/>
              <a:t> Logistics Team (LT) Members – Meets </a:t>
            </a:r>
            <a:r>
              <a:rPr lang="en-US" sz="2600" u="sng" dirty="0"/>
              <a:t>weekly</a:t>
            </a:r>
          </a:p>
          <a:p>
            <a:pPr algn="l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107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3123" y="2177023"/>
            <a:ext cx="3273797" cy="3937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800" dirty="0"/>
              <a:t>Joshua Abzug – Faculty Senate </a:t>
            </a:r>
          </a:p>
          <a:p>
            <a:pPr algn="l" fontAlgn="base"/>
            <a:r>
              <a:rPr lang="en-US" sz="1800" dirty="0" err="1"/>
              <a:t>Bimbola</a:t>
            </a:r>
            <a:r>
              <a:rPr lang="en-US" sz="1800" dirty="0"/>
              <a:t> </a:t>
            </a:r>
            <a:r>
              <a:rPr lang="en-US" sz="1800" dirty="0" err="1"/>
              <a:t>Akintade</a:t>
            </a:r>
            <a:r>
              <a:rPr lang="en-US" sz="1800" dirty="0"/>
              <a:t> – Nursing</a:t>
            </a:r>
          </a:p>
          <a:p>
            <a:pPr algn="l" fontAlgn="base"/>
            <a:r>
              <a:rPr lang="en-US" sz="1800" dirty="0"/>
              <a:t>Peter </a:t>
            </a:r>
            <a:r>
              <a:rPr lang="en-US" sz="1800" dirty="0" err="1"/>
              <a:t>Danchin</a:t>
            </a:r>
            <a:r>
              <a:rPr lang="en-US" sz="1800" dirty="0"/>
              <a:t> – Carey Law </a:t>
            </a:r>
          </a:p>
          <a:p>
            <a:pPr algn="l" fontAlgn="base"/>
            <a:r>
              <a:rPr lang="en-US" sz="1800" dirty="0"/>
              <a:t>Christina Fenwick – Staff Senate</a:t>
            </a:r>
          </a:p>
          <a:p>
            <a:pPr algn="l" fontAlgn="base"/>
            <a:r>
              <a:rPr lang="en-US" sz="1800" dirty="0"/>
              <a:t>Nivedita </a:t>
            </a:r>
            <a:r>
              <a:rPr lang="en-US" sz="1800" dirty="0" err="1"/>
              <a:t>Hegdekar</a:t>
            </a:r>
            <a:r>
              <a:rPr lang="en-US" sz="1800" dirty="0"/>
              <a:t> – USGA</a:t>
            </a:r>
          </a:p>
          <a:p>
            <a:pPr algn="l" fontAlgn="base"/>
            <a:r>
              <a:rPr lang="en-US" sz="1800" dirty="0"/>
              <a:t>Laura Kozak – External Relations </a:t>
            </a:r>
          </a:p>
          <a:p>
            <a:pPr algn="l" fontAlgn="base"/>
            <a:r>
              <a:rPr lang="en-US" sz="1800" dirty="0"/>
              <a:t>Jon </a:t>
            </a:r>
            <a:r>
              <a:rPr lang="en-US" sz="1800" dirty="0" err="1"/>
              <a:t>Kucskar</a:t>
            </a:r>
            <a:r>
              <a:rPr lang="en-US" sz="1800" dirty="0"/>
              <a:t> – President’s Office</a:t>
            </a:r>
          </a:p>
          <a:p>
            <a:pPr algn="l" fontAlgn="base"/>
            <a:r>
              <a:rPr lang="en-US" sz="1800" dirty="0"/>
              <a:t> </a:t>
            </a:r>
          </a:p>
          <a:p>
            <a:pPr algn="l" fontAlgn="base"/>
            <a:r>
              <a:rPr lang="en-US" sz="2000" dirty="0"/>
              <a:t> 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531B7A-F9FB-B34D-ADF5-E641FCC40878}"/>
              </a:ext>
            </a:extLst>
          </p:cNvPr>
          <p:cNvSpPr txBox="1">
            <a:spLocks/>
          </p:cNvSpPr>
          <p:nvPr/>
        </p:nvSpPr>
        <p:spPr>
          <a:xfrm>
            <a:off x="3967223" y="2177023"/>
            <a:ext cx="3147840" cy="3937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800" dirty="0"/>
              <a:t>Lisa Lebovitz – Pharmacy </a:t>
            </a:r>
          </a:p>
          <a:p>
            <a:pPr algn="l" fontAlgn="base"/>
            <a:r>
              <a:rPr lang="en-US" sz="1800" dirty="0"/>
              <a:t>Flavius Lilly – Graduate School</a:t>
            </a:r>
          </a:p>
          <a:p>
            <a:pPr algn="l" fontAlgn="base"/>
            <a:r>
              <a:rPr lang="en-US" sz="1800" dirty="0"/>
              <a:t>Mark </a:t>
            </a:r>
            <a:r>
              <a:rPr lang="en-US" sz="1800" dirty="0" err="1"/>
              <a:t>Macek</a:t>
            </a:r>
            <a:r>
              <a:rPr lang="en-US" sz="1800" dirty="0"/>
              <a:t> – Dentistry  </a:t>
            </a:r>
          </a:p>
          <a:p>
            <a:pPr algn="l" fontAlgn="base"/>
            <a:r>
              <a:rPr lang="en-US" sz="1800" dirty="0"/>
              <a:t>John McKee – Philanthropy </a:t>
            </a:r>
          </a:p>
          <a:p>
            <a:pPr algn="l" fontAlgn="base"/>
            <a:r>
              <a:rPr lang="en-US" sz="1800" dirty="0"/>
              <a:t>Peter Murray – CITS</a:t>
            </a:r>
          </a:p>
          <a:p>
            <a:pPr algn="l" fontAlgn="base"/>
            <a:r>
              <a:rPr lang="en-US" sz="1800" dirty="0"/>
              <a:t>Dennis </a:t>
            </a:r>
            <a:r>
              <a:rPr lang="en-US" sz="1800" dirty="0" err="1"/>
              <a:t>Paffrath</a:t>
            </a:r>
            <a:r>
              <a:rPr lang="en-US" sz="1800" dirty="0"/>
              <a:t> – ORD  </a:t>
            </a:r>
          </a:p>
          <a:p>
            <a:pPr algn="l" fontAlgn="base"/>
            <a:r>
              <a:rPr lang="en-US" sz="1800" dirty="0"/>
              <a:t> Donna Parker – Medicine </a:t>
            </a:r>
          </a:p>
          <a:p>
            <a:pPr algn="l" fontAlgn="base"/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400707-B3FD-2047-8521-A09823099696}"/>
              </a:ext>
            </a:extLst>
          </p:cNvPr>
          <p:cNvSpPr txBox="1">
            <a:spLocks/>
          </p:cNvSpPr>
          <p:nvPr/>
        </p:nvSpPr>
        <p:spPr>
          <a:xfrm>
            <a:off x="6982859" y="2177023"/>
            <a:ext cx="4022992" cy="3937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800" dirty="0"/>
              <a:t>Dawn Rhodes – A&amp;F </a:t>
            </a:r>
          </a:p>
          <a:p>
            <a:pPr algn="l" fontAlgn="base"/>
            <a:r>
              <a:rPr lang="en-US" sz="1800" dirty="0"/>
              <a:t>Terry Rogers – Medicine </a:t>
            </a:r>
          </a:p>
          <a:p>
            <a:pPr algn="l" fontAlgn="base"/>
            <a:r>
              <a:rPr lang="en-US" sz="1800" dirty="0"/>
              <a:t>Wendy </a:t>
            </a:r>
            <a:r>
              <a:rPr lang="en-US" sz="1800" dirty="0" err="1"/>
              <a:t>Shaia</a:t>
            </a:r>
            <a:r>
              <a:rPr lang="en-US" sz="1800" dirty="0"/>
              <a:t> – Social Work</a:t>
            </a:r>
          </a:p>
          <a:p>
            <a:pPr algn="l" fontAlgn="base"/>
            <a:r>
              <a:rPr lang="en-US" sz="1800" dirty="0"/>
              <a:t>Emily Smith – GSA</a:t>
            </a:r>
          </a:p>
          <a:p>
            <a:pPr algn="l" fontAlgn="base"/>
            <a:r>
              <a:rPr lang="en-US" sz="1800" dirty="0"/>
              <a:t>Stephanie </a:t>
            </a:r>
            <a:r>
              <a:rPr lang="en-US" sz="1800" dirty="0" err="1"/>
              <a:t>Suerth</a:t>
            </a:r>
            <a:r>
              <a:rPr lang="en-US" sz="1800" dirty="0"/>
              <a:t> – Compliance </a:t>
            </a:r>
          </a:p>
          <a:p>
            <a:pPr algn="l" fontAlgn="base"/>
            <a:r>
              <a:rPr lang="en-US" sz="1800" dirty="0"/>
              <a:t>M.J. </a:t>
            </a:r>
            <a:r>
              <a:rPr lang="en-US" sz="1800" dirty="0" err="1"/>
              <a:t>Tooey</a:t>
            </a:r>
            <a:r>
              <a:rPr lang="en-US" sz="1800" dirty="0"/>
              <a:t> – HSHSL </a:t>
            </a:r>
          </a:p>
          <a:p>
            <a:pPr algn="l" fontAlgn="base"/>
            <a:r>
              <a:rPr lang="en-US" sz="1800" dirty="0"/>
              <a:t>Ashley Valis – Community Engagement</a:t>
            </a:r>
          </a:p>
          <a:p>
            <a:pPr algn="l" fontAlgn="base"/>
            <a:endParaRPr lang="en-US" sz="1800" dirty="0"/>
          </a:p>
          <a:p>
            <a:pPr algn="l" fontAlgn="base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79BA9AD-15D9-8440-ACE6-CB567F00052F}"/>
              </a:ext>
            </a:extLst>
          </p:cNvPr>
          <p:cNvSpPr txBox="1">
            <a:spLocks/>
          </p:cNvSpPr>
          <p:nvPr/>
        </p:nvSpPr>
        <p:spPr>
          <a:xfrm>
            <a:off x="815863" y="411467"/>
            <a:ext cx="9282073" cy="6479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Steering Committee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9A62765-B970-BC4E-9ED6-73C8FE721F3E}"/>
              </a:ext>
            </a:extLst>
          </p:cNvPr>
          <p:cNvSpPr txBox="1">
            <a:spLocks/>
          </p:cNvSpPr>
          <p:nvPr/>
        </p:nvSpPr>
        <p:spPr>
          <a:xfrm>
            <a:off x="593122" y="1413003"/>
            <a:ext cx="8705114" cy="410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2800" b="1" dirty="0"/>
              <a:t>Roger Ward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Co-Chair 	</a:t>
            </a:r>
            <a:r>
              <a:rPr lang="en-US" sz="2800" b="1" dirty="0"/>
              <a:t>Judy Postmus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Co-Chair </a:t>
            </a:r>
          </a:p>
        </p:txBody>
      </p:sp>
    </p:spTree>
    <p:extLst>
      <p:ext uri="{BB962C8B-B14F-4D97-AF65-F5344CB8AC3E}">
        <p14:creationId xmlns:p14="http://schemas.microsoft.com/office/powerpoint/2010/main" val="261537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93122" y="423806"/>
            <a:ext cx="9282073" cy="6282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Logistics Committee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4210648" y="2181339"/>
            <a:ext cx="3109691" cy="323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dirty="0"/>
              <a:t>Jon </a:t>
            </a:r>
            <a:r>
              <a:rPr lang="en-US" dirty="0" err="1"/>
              <a:t>Kucskar</a:t>
            </a:r>
            <a:r>
              <a:rPr lang="en-US" dirty="0"/>
              <a:t> </a:t>
            </a:r>
          </a:p>
          <a:p>
            <a:pPr algn="l" fontAlgn="base"/>
            <a:r>
              <a:rPr lang="en-US" dirty="0"/>
              <a:t>Karen Matthews</a:t>
            </a:r>
          </a:p>
          <a:p>
            <a:pPr algn="l" fontAlgn="base"/>
            <a:r>
              <a:rPr lang="en-US" dirty="0"/>
              <a:t>Tricia O’Neill  </a:t>
            </a:r>
          </a:p>
          <a:p>
            <a:pPr algn="l" fontAlgn="base"/>
            <a:r>
              <a:rPr lang="en-US" dirty="0"/>
              <a:t>Greg Spengler </a:t>
            </a:r>
          </a:p>
          <a:p>
            <a:pPr algn="l" fontAlgn="base"/>
            <a:r>
              <a:rPr lang="en-US" sz="2800" dirty="0"/>
              <a:t> </a:t>
            </a:r>
          </a:p>
          <a:p>
            <a:pPr algn="l" fontAlgn="base"/>
            <a:r>
              <a:rPr lang="en-US" sz="2000" dirty="0"/>
              <a:t> 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531B7A-F9FB-B34D-ADF5-E641FCC40878}"/>
              </a:ext>
            </a:extLst>
          </p:cNvPr>
          <p:cNvSpPr txBox="1">
            <a:spLocks/>
          </p:cNvSpPr>
          <p:nvPr/>
        </p:nvSpPr>
        <p:spPr>
          <a:xfrm>
            <a:off x="3757900" y="2181339"/>
            <a:ext cx="3147840" cy="323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800" dirty="0"/>
              <a:t> 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400707-B3FD-2047-8521-A09823099696}"/>
              </a:ext>
            </a:extLst>
          </p:cNvPr>
          <p:cNvSpPr txBox="1">
            <a:spLocks/>
          </p:cNvSpPr>
          <p:nvPr/>
        </p:nvSpPr>
        <p:spPr>
          <a:xfrm>
            <a:off x="646419" y="2181339"/>
            <a:ext cx="3270172" cy="3095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dirty="0"/>
              <a:t>Cherita Adams </a:t>
            </a:r>
          </a:p>
          <a:p>
            <a:pPr algn="l" fontAlgn="base"/>
            <a:r>
              <a:rPr lang="en-US" dirty="0"/>
              <a:t>Danielle Brown</a:t>
            </a:r>
          </a:p>
          <a:p>
            <a:pPr algn="l" fontAlgn="base"/>
            <a:r>
              <a:rPr lang="en-US" dirty="0"/>
              <a:t>Michael Brown </a:t>
            </a:r>
          </a:p>
          <a:p>
            <a:pPr algn="l" fontAlgn="base"/>
            <a:r>
              <a:rPr lang="en-US" dirty="0"/>
              <a:t>Nazanin </a:t>
            </a:r>
            <a:r>
              <a:rPr lang="en-US" dirty="0" err="1"/>
              <a:t>Fouladi</a:t>
            </a:r>
            <a:r>
              <a:rPr lang="en-US" dirty="0"/>
              <a:t> </a:t>
            </a:r>
          </a:p>
          <a:p>
            <a:pPr algn="l" fontAlgn="base"/>
            <a:r>
              <a:rPr lang="en-US" dirty="0"/>
              <a:t>Laura Kozak</a:t>
            </a:r>
          </a:p>
          <a:p>
            <a:pPr algn="l" fontAlgn="base"/>
            <a:r>
              <a:rPr lang="en-US" sz="1800" dirty="0"/>
              <a:t> 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E19964A-2EB0-8D4A-A366-C0C9E8CE422C}"/>
              </a:ext>
            </a:extLst>
          </p:cNvPr>
          <p:cNvSpPr txBox="1">
            <a:spLocks/>
          </p:cNvSpPr>
          <p:nvPr/>
        </p:nvSpPr>
        <p:spPr>
          <a:xfrm>
            <a:off x="593122" y="1413003"/>
            <a:ext cx="8705114" cy="410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2800" b="1" dirty="0"/>
              <a:t>Roger Ward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Co-Chair 	</a:t>
            </a:r>
            <a:r>
              <a:rPr lang="en-US" sz="2800" b="1" dirty="0"/>
              <a:t>Judy Postmus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Co-Chair </a:t>
            </a:r>
          </a:p>
        </p:txBody>
      </p:sp>
    </p:spTree>
    <p:extLst>
      <p:ext uri="{BB962C8B-B14F-4D97-AF65-F5344CB8AC3E}">
        <p14:creationId xmlns:p14="http://schemas.microsoft.com/office/powerpoint/2010/main" val="16154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214" y="171187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Strategic Planning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C3C585-5A4F-C845-BA43-7EEDE18A6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493975"/>
              </p:ext>
            </p:extLst>
          </p:nvPr>
        </p:nvGraphicFramePr>
        <p:xfrm>
          <a:off x="304799" y="996460"/>
          <a:ext cx="10398369" cy="486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01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386" y="308172"/>
            <a:ext cx="9144000" cy="7314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What are Core Values?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324" y="1242700"/>
            <a:ext cx="10668000" cy="454849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Core values are our guiding principles and value statements.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Core values guide our strategic direction, mission, and self-conception.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Core values are our essential and enduring tenets that ought not be compromised, ever.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Core values are relatively durable over time and function as anchors in times of uncertainty.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Core values speak to who we are as a community and what we stand for.</a:t>
            </a:r>
          </a:p>
        </p:txBody>
      </p:sp>
    </p:spTree>
    <p:extLst>
      <p:ext uri="{BB962C8B-B14F-4D97-AF65-F5344CB8AC3E}">
        <p14:creationId xmlns:p14="http://schemas.microsoft.com/office/powerpoint/2010/main" val="421458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62" y="132325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Current Core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77" y="1051382"/>
            <a:ext cx="10445261" cy="507978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100" b="1" dirty="0"/>
              <a:t>ACCOUNTABILITY</a:t>
            </a:r>
          </a:p>
          <a:p>
            <a:pPr lvl="0"/>
            <a:r>
              <a:rPr lang="en-US" sz="3100" dirty="0"/>
              <a:t>The University is committed to be responsible and transparent in all areas.  </a:t>
            </a:r>
          </a:p>
          <a:p>
            <a:pPr lvl="0"/>
            <a:r>
              <a:rPr lang="en-US" sz="3100" b="1" dirty="0"/>
              <a:t>CIVILITY</a:t>
            </a:r>
          </a:p>
          <a:p>
            <a:pPr lvl="0"/>
            <a:r>
              <a:rPr lang="en-US" sz="3100" dirty="0"/>
              <a:t>Professional, ethical, respectful and courteous interactions are the expectation.</a:t>
            </a:r>
          </a:p>
          <a:p>
            <a:pPr lvl="0"/>
            <a:r>
              <a:rPr lang="en-US" sz="3100" b="1" dirty="0"/>
              <a:t>COLLABORATION</a:t>
            </a:r>
          </a:p>
          <a:p>
            <a:pPr lvl="0"/>
            <a:r>
              <a:rPr lang="en-US" sz="3100" dirty="0"/>
              <a:t>Teamwork fosters insightful and excellent solutions and advancement.</a:t>
            </a:r>
          </a:p>
          <a:p>
            <a:pPr lvl="0"/>
            <a:r>
              <a:rPr lang="en-US" sz="3100" b="1" dirty="0"/>
              <a:t>DIVERSITY</a:t>
            </a:r>
            <a:endParaRPr lang="en-US" sz="3100" dirty="0"/>
          </a:p>
          <a:p>
            <a:pPr lvl="0"/>
            <a:r>
              <a:rPr lang="en-US" sz="3100" dirty="0"/>
              <a:t>The University is committed to a culture that is enriched by diversity and inclusion, in the broadest sense, in its thoughts, actions and leadership.   </a:t>
            </a:r>
          </a:p>
          <a:p>
            <a:pPr lvl="0"/>
            <a:r>
              <a:rPr lang="en-US" sz="3100" b="1" dirty="0"/>
              <a:t>EXCELLENCE</a:t>
            </a:r>
          </a:p>
          <a:p>
            <a:pPr lvl="0"/>
            <a:r>
              <a:rPr lang="en-US" sz="3100" dirty="0"/>
              <a:t>The University is guided by a constant pursuit of excellence. </a:t>
            </a:r>
          </a:p>
          <a:p>
            <a:pPr lvl="0"/>
            <a:r>
              <a:rPr lang="en-US" sz="3100" b="1" dirty="0"/>
              <a:t>KNOWLEDGE</a:t>
            </a:r>
          </a:p>
          <a:p>
            <a:pPr lvl="0"/>
            <a:r>
              <a:rPr lang="en-US" sz="3100" dirty="0"/>
              <a:t>The University’s industry is to create, disseminate and apply knowledge.</a:t>
            </a:r>
          </a:p>
          <a:p>
            <a:pPr lvl="0"/>
            <a:r>
              <a:rPr lang="en-US" sz="3100" b="1" dirty="0"/>
              <a:t>LEADERSHIP</a:t>
            </a:r>
          </a:p>
          <a:p>
            <a:pPr lvl="0"/>
            <a:r>
              <a:rPr lang="en-US" sz="3100" dirty="0"/>
              <a:t>The University continuously strives to be a leader and to develop leaders.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5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1086094"/>
            <a:ext cx="9282431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Civility/Accountability</a:t>
            </a:r>
            <a:r>
              <a:rPr lang="en-US" sz="2800" dirty="0"/>
              <a:t>  </a:t>
            </a:r>
            <a:r>
              <a:rPr lang="en-US" sz="2800" b="1" dirty="0"/>
              <a:t>          Respect and Integrity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2070114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Leadership</a:t>
            </a:r>
            <a:r>
              <a:rPr lang="en-US" sz="2800" b="1" dirty="0"/>
              <a:t>            Well-Being and Sustainability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3178502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Diversity</a:t>
            </a:r>
            <a:r>
              <a:rPr lang="en-US" sz="2800" b="1" dirty="0"/>
              <a:t>            Equity and Justice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9CFCAFA-DFED-944F-BD15-A5D6CA0D834A}"/>
              </a:ext>
            </a:extLst>
          </p:cNvPr>
          <p:cNvSpPr txBox="1">
            <a:spLocks/>
          </p:cNvSpPr>
          <p:nvPr/>
        </p:nvSpPr>
        <p:spPr>
          <a:xfrm>
            <a:off x="543339" y="4307009"/>
            <a:ext cx="10522226" cy="10194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Excellence/Knowledge/Collaboration</a:t>
            </a:r>
            <a:r>
              <a:rPr lang="en-US" sz="3000" b="1" dirty="0">
                <a:solidFill>
                  <a:srgbClr val="FF0000"/>
                </a:solidFill>
              </a:rPr>
              <a:t>            </a:t>
            </a:r>
            <a:r>
              <a:rPr lang="en-US" sz="3000" b="1" dirty="0"/>
              <a:t>Innovation and Discovery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3896662" y="1390529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318934" y="2398371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994983" y="3517632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6040915" y="4643172"/>
            <a:ext cx="757462" cy="578449"/>
          </a:xfrm>
          <a:prstGeom prst="stripedRightArrow">
            <a:avLst/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D08E15-B850-5A4C-97D0-173D2C94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62" y="132325"/>
            <a:ext cx="9144000" cy="731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Core Values Evolution</a:t>
            </a:r>
          </a:p>
        </p:txBody>
      </p:sp>
    </p:spTree>
    <p:extLst>
      <p:ext uri="{BB962C8B-B14F-4D97-AF65-F5344CB8AC3E}">
        <p14:creationId xmlns:p14="http://schemas.microsoft.com/office/powerpoint/2010/main" val="108324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3D8F-7DC7-4747-AFB8-9EDA50F78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171" y="167495"/>
            <a:ext cx="9439968" cy="7314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Proposed Values Format (UMMC Model)</a:t>
            </a:r>
          </a:p>
        </p:txBody>
      </p:sp>
      <p:pic>
        <p:nvPicPr>
          <p:cNvPr id="11" name="Picture 10" descr="A yellow sign with text&#10;&#10;Description automatically generated with low confidence">
            <a:extLst>
              <a:ext uri="{FF2B5EF4-FFF2-40B4-BE49-F238E27FC236}">
                <a16:creationId xmlns:a16="http://schemas.microsoft.com/office/drawing/2014/main" id="{7BB3CA79-4857-FA4A-A8F0-A36B8CE1C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42" y="970005"/>
            <a:ext cx="4161653" cy="4652319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81FFFE5-F468-3646-A0A9-3D3412AF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29416" y="1336589"/>
            <a:ext cx="4652319" cy="39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722</Words>
  <Application>Microsoft Macintosh PowerPoint</Application>
  <PresentationFormat>Widescreen</PresentationFormat>
  <Paragraphs>132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Custom Design</vt:lpstr>
      <vt:lpstr>1_Custom Design</vt:lpstr>
      <vt:lpstr>2_Custom Design</vt:lpstr>
      <vt:lpstr>Core Values Townhall  Dr. Judy L. Postmus Dean &amp; Professor, School of Social Work  Dr. Roger J. Ward Provost &amp; EVP (Interim) Dean, Graduate School  Co-Chairs, Strategic Planning Steering Committee</vt:lpstr>
      <vt:lpstr>Overview</vt:lpstr>
      <vt:lpstr>PowerPoint Presentation</vt:lpstr>
      <vt:lpstr>PowerPoint Presentation</vt:lpstr>
      <vt:lpstr>Strategic Planning Timeline</vt:lpstr>
      <vt:lpstr>What are Core Values?</vt:lpstr>
      <vt:lpstr>Current Core Values</vt:lpstr>
      <vt:lpstr>Core Values Evolution</vt:lpstr>
      <vt:lpstr>Proposed Values Format (UMMC Model)</vt:lpstr>
      <vt:lpstr>RESPECT and INTEGRITY</vt:lpstr>
      <vt:lpstr>PowerPoint Presentation</vt:lpstr>
      <vt:lpstr>PowerPoint Presentation</vt:lpstr>
      <vt:lpstr>INNOVATION and DISCOVERY</vt:lpstr>
      <vt:lpstr>Next Steps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Bower, Zachary</dc:creator>
  <cp:lastModifiedBy>Kozak, Laura</cp:lastModifiedBy>
  <cp:revision>25</cp:revision>
  <dcterms:created xsi:type="dcterms:W3CDTF">2021-01-13T18:09:29Z</dcterms:created>
  <dcterms:modified xsi:type="dcterms:W3CDTF">2021-04-01T12:16:29Z</dcterms:modified>
</cp:coreProperties>
</file>